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7" r:id="rId2"/>
    <p:sldId id="335" r:id="rId3"/>
    <p:sldId id="338" r:id="rId4"/>
    <p:sldId id="319" r:id="rId5"/>
    <p:sldId id="320" r:id="rId6"/>
    <p:sldId id="342" r:id="rId7"/>
    <p:sldId id="341" r:id="rId8"/>
    <p:sldId id="326" r:id="rId9"/>
    <p:sldId id="263" r:id="rId10"/>
    <p:sldId id="268" r:id="rId11"/>
    <p:sldId id="328" r:id="rId12"/>
    <p:sldId id="329" r:id="rId13"/>
    <p:sldId id="266" r:id="rId14"/>
    <p:sldId id="267" r:id="rId15"/>
    <p:sldId id="269" r:id="rId16"/>
    <p:sldId id="261" r:id="rId17"/>
    <p:sldId id="272" r:id="rId18"/>
    <p:sldId id="274" r:id="rId19"/>
    <p:sldId id="275" r:id="rId20"/>
    <p:sldId id="281" r:id="rId21"/>
    <p:sldId id="276" r:id="rId22"/>
    <p:sldId id="277" r:id="rId23"/>
    <p:sldId id="278" r:id="rId24"/>
    <p:sldId id="279" r:id="rId25"/>
    <p:sldId id="292" r:id="rId26"/>
    <p:sldId id="291" r:id="rId27"/>
    <p:sldId id="330" r:id="rId28"/>
    <p:sldId id="313" r:id="rId29"/>
    <p:sldId id="331" r:id="rId30"/>
    <p:sldId id="284" r:id="rId31"/>
    <p:sldId id="315" r:id="rId32"/>
    <p:sldId id="332" r:id="rId33"/>
    <p:sldId id="317" r:id="rId34"/>
    <p:sldId id="295" r:id="rId35"/>
    <p:sldId id="299" r:id="rId36"/>
    <p:sldId id="306" r:id="rId37"/>
    <p:sldId id="312" r:id="rId38"/>
    <p:sldId id="324" r:id="rId39"/>
    <p:sldId id="325" r:id="rId40"/>
    <p:sldId id="333" r:id="rId41"/>
    <p:sldId id="327" r:id="rId42"/>
    <p:sldId id="316" r:id="rId43"/>
  </p:sldIdLst>
  <p:sldSz cx="9144000" cy="6858000" type="screen4x3"/>
  <p:notesSz cx="6881813" cy="100155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996633"/>
    <a:srgbClr val="FF9999"/>
    <a:srgbClr val="E4B3B2"/>
    <a:srgbClr val="BCD090"/>
    <a:srgbClr val="FFFFCC"/>
    <a:srgbClr val="DDA09F"/>
    <a:srgbClr val="D6E2BC"/>
    <a:srgbClr val="E5ECD4"/>
    <a:srgbClr val="CEDC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8561" autoAdjust="0"/>
  </p:normalViewPr>
  <p:slideViewPr>
    <p:cSldViewPr>
      <p:cViewPr>
        <p:scale>
          <a:sx n="70" d="100"/>
          <a:sy n="70" d="100"/>
        </p:scale>
        <p:origin x="-828" y="-18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82119" cy="500777"/>
          </a:xfrm>
          <a:prstGeom prst="rect">
            <a:avLst/>
          </a:prstGeom>
        </p:spPr>
        <p:txBody>
          <a:bodyPr vert="horz" lIns="96551" tIns="48276" rIns="96551" bIns="48276" rtlCol="0"/>
          <a:lstStyle>
            <a:lvl1pPr algn="l">
              <a:defRPr sz="1300"/>
            </a:lvl1pPr>
          </a:lstStyle>
          <a:p>
            <a:endParaRPr lang="pt-BR"/>
          </a:p>
        </p:txBody>
      </p:sp>
      <p:sp>
        <p:nvSpPr>
          <p:cNvPr id="3" name="Espaço Reservado para Data 2"/>
          <p:cNvSpPr>
            <a:spLocks noGrp="1"/>
          </p:cNvSpPr>
          <p:nvPr>
            <p:ph type="dt" sz="quarter" idx="1"/>
          </p:nvPr>
        </p:nvSpPr>
        <p:spPr>
          <a:xfrm>
            <a:off x="3898102" y="0"/>
            <a:ext cx="2982119" cy="500777"/>
          </a:xfrm>
          <a:prstGeom prst="rect">
            <a:avLst/>
          </a:prstGeom>
        </p:spPr>
        <p:txBody>
          <a:bodyPr vert="horz" lIns="96551" tIns="48276" rIns="96551" bIns="48276" rtlCol="0"/>
          <a:lstStyle>
            <a:lvl1pPr algn="r">
              <a:defRPr sz="1300"/>
            </a:lvl1pPr>
          </a:lstStyle>
          <a:p>
            <a:fld id="{B583BB9A-E387-4DDB-A877-23E9A70F3DDD}" type="datetimeFigureOut">
              <a:rPr lang="pt-BR" smtClean="0"/>
              <a:t>15/11/2015</a:t>
            </a:fld>
            <a:endParaRPr lang="pt-BR"/>
          </a:p>
        </p:txBody>
      </p:sp>
      <p:sp>
        <p:nvSpPr>
          <p:cNvPr id="4" name="Espaço Reservado para Rodapé 3"/>
          <p:cNvSpPr>
            <a:spLocks noGrp="1"/>
          </p:cNvSpPr>
          <p:nvPr>
            <p:ph type="ftr" sz="quarter" idx="2"/>
          </p:nvPr>
        </p:nvSpPr>
        <p:spPr>
          <a:xfrm>
            <a:off x="0" y="9513023"/>
            <a:ext cx="2982119" cy="500777"/>
          </a:xfrm>
          <a:prstGeom prst="rect">
            <a:avLst/>
          </a:prstGeom>
        </p:spPr>
        <p:txBody>
          <a:bodyPr vert="horz" lIns="96551" tIns="48276" rIns="96551" bIns="48276" rtlCol="0" anchor="b"/>
          <a:lstStyle>
            <a:lvl1pPr algn="l">
              <a:defRPr sz="1300"/>
            </a:lvl1pPr>
          </a:lstStyle>
          <a:p>
            <a:endParaRPr lang="pt-BR"/>
          </a:p>
        </p:txBody>
      </p:sp>
      <p:sp>
        <p:nvSpPr>
          <p:cNvPr id="5" name="Espaço Reservado para Número de Slide 4"/>
          <p:cNvSpPr>
            <a:spLocks noGrp="1"/>
          </p:cNvSpPr>
          <p:nvPr>
            <p:ph type="sldNum" sz="quarter" idx="3"/>
          </p:nvPr>
        </p:nvSpPr>
        <p:spPr>
          <a:xfrm>
            <a:off x="3898102" y="9513023"/>
            <a:ext cx="2982119" cy="500777"/>
          </a:xfrm>
          <a:prstGeom prst="rect">
            <a:avLst/>
          </a:prstGeom>
        </p:spPr>
        <p:txBody>
          <a:bodyPr vert="horz" lIns="96551" tIns="48276" rIns="96551" bIns="48276" rtlCol="0" anchor="b"/>
          <a:lstStyle>
            <a:lvl1pPr algn="r">
              <a:defRPr sz="1300"/>
            </a:lvl1pPr>
          </a:lstStyle>
          <a:p>
            <a:fld id="{EAE547FF-8379-4A8D-99B1-AD292CFB078F}" type="slidenum">
              <a:rPr lang="pt-BR" smtClean="0"/>
              <a:t>‹nº›</a:t>
            </a:fld>
            <a:endParaRPr lang="pt-BR"/>
          </a:p>
        </p:txBody>
      </p:sp>
    </p:spTree>
    <p:extLst>
      <p:ext uri="{BB962C8B-B14F-4D97-AF65-F5344CB8AC3E}">
        <p14:creationId xmlns:p14="http://schemas.microsoft.com/office/powerpoint/2010/main" val="1979094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82119" cy="500777"/>
          </a:xfrm>
          <a:prstGeom prst="rect">
            <a:avLst/>
          </a:prstGeom>
        </p:spPr>
        <p:txBody>
          <a:bodyPr vert="horz" lIns="96551" tIns="48276" rIns="96551" bIns="48276" rtlCol="0"/>
          <a:lstStyle>
            <a:lvl1pPr algn="l">
              <a:defRPr sz="1300"/>
            </a:lvl1pPr>
          </a:lstStyle>
          <a:p>
            <a:endParaRPr lang="pt-BR"/>
          </a:p>
        </p:txBody>
      </p:sp>
      <p:sp>
        <p:nvSpPr>
          <p:cNvPr id="3" name="Espaço Reservado para Data 2"/>
          <p:cNvSpPr>
            <a:spLocks noGrp="1"/>
          </p:cNvSpPr>
          <p:nvPr>
            <p:ph type="dt" idx="1"/>
          </p:nvPr>
        </p:nvSpPr>
        <p:spPr>
          <a:xfrm>
            <a:off x="3898102" y="0"/>
            <a:ext cx="2982119" cy="500777"/>
          </a:xfrm>
          <a:prstGeom prst="rect">
            <a:avLst/>
          </a:prstGeom>
        </p:spPr>
        <p:txBody>
          <a:bodyPr vert="horz" lIns="96551" tIns="48276" rIns="96551" bIns="48276" rtlCol="0"/>
          <a:lstStyle>
            <a:lvl1pPr algn="r">
              <a:defRPr sz="1300"/>
            </a:lvl1pPr>
          </a:lstStyle>
          <a:p>
            <a:fld id="{E619BDFD-98AE-4FD4-B073-3D23DA85116C}" type="datetimeFigureOut">
              <a:rPr lang="pt-BR" smtClean="0"/>
              <a:t>15/11/2015</a:t>
            </a:fld>
            <a:endParaRPr lang="pt-BR"/>
          </a:p>
        </p:txBody>
      </p:sp>
      <p:sp>
        <p:nvSpPr>
          <p:cNvPr id="4" name="Espaço Reservado para Imagem de Slide 3"/>
          <p:cNvSpPr>
            <a:spLocks noGrp="1" noRot="1" noChangeAspect="1"/>
          </p:cNvSpPr>
          <p:nvPr>
            <p:ph type="sldImg" idx="2"/>
          </p:nvPr>
        </p:nvSpPr>
        <p:spPr>
          <a:xfrm>
            <a:off x="938213" y="750888"/>
            <a:ext cx="5006975" cy="3756025"/>
          </a:xfrm>
          <a:prstGeom prst="rect">
            <a:avLst/>
          </a:prstGeom>
          <a:noFill/>
          <a:ln w="12700">
            <a:solidFill>
              <a:prstClr val="black"/>
            </a:solidFill>
          </a:ln>
        </p:spPr>
        <p:txBody>
          <a:bodyPr vert="horz" lIns="96551" tIns="48276" rIns="96551" bIns="48276" rtlCol="0" anchor="ctr"/>
          <a:lstStyle/>
          <a:p>
            <a:endParaRPr lang="pt-BR"/>
          </a:p>
        </p:txBody>
      </p:sp>
      <p:sp>
        <p:nvSpPr>
          <p:cNvPr id="5" name="Espaço Reservado para Anotações 4"/>
          <p:cNvSpPr>
            <a:spLocks noGrp="1"/>
          </p:cNvSpPr>
          <p:nvPr>
            <p:ph type="body" sz="quarter" idx="3"/>
          </p:nvPr>
        </p:nvSpPr>
        <p:spPr>
          <a:xfrm>
            <a:off x="688182" y="4757381"/>
            <a:ext cx="5505450" cy="4506992"/>
          </a:xfrm>
          <a:prstGeom prst="rect">
            <a:avLst/>
          </a:prstGeom>
        </p:spPr>
        <p:txBody>
          <a:bodyPr vert="horz" lIns="96551" tIns="48276" rIns="96551" bIns="48276"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9513023"/>
            <a:ext cx="2982119" cy="500777"/>
          </a:xfrm>
          <a:prstGeom prst="rect">
            <a:avLst/>
          </a:prstGeom>
        </p:spPr>
        <p:txBody>
          <a:bodyPr vert="horz" lIns="96551" tIns="48276" rIns="96551" bIns="48276" rtlCol="0" anchor="b"/>
          <a:lstStyle>
            <a:lvl1pPr algn="l">
              <a:defRPr sz="1300"/>
            </a:lvl1pPr>
          </a:lstStyle>
          <a:p>
            <a:endParaRPr lang="pt-BR"/>
          </a:p>
        </p:txBody>
      </p:sp>
      <p:sp>
        <p:nvSpPr>
          <p:cNvPr id="7" name="Espaço Reservado para Número de Slide 6"/>
          <p:cNvSpPr>
            <a:spLocks noGrp="1"/>
          </p:cNvSpPr>
          <p:nvPr>
            <p:ph type="sldNum" sz="quarter" idx="5"/>
          </p:nvPr>
        </p:nvSpPr>
        <p:spPr>
          <a:xfrm>
            <a:off x="3898102" y="9513023"/>
            <a:ext cx="2982119" cy="500777"/>
          </a:xfrm>
          <a:prstGeom prst="rect">
            <a:avLst/>
          </a:prstGeom>
        </p:spPr>
        <p:txBody>
          <a:bodyPr vert="horz" lIns="96551" tIns="48276" rIns="96551" bIns="48276" rtlCol="0" anchor="b"/>
          <a:lstStyle>
            <a:lvl1pPr algn="r">
              <a:defRPr sz="1300"/>
            </a:lvl1pPr>
          </a:lstStyle>
          <a:p>
            <a:fld id="{2819A620-E09D-4395-924F-B65365679DC1}" type="slidenum">
              <a:rPr lang="pt-BR" smtClean="0"/>
              <a:t>‹nº›</a:t>
            </a:fld>
            <a:endParaRPr lang="pt-BR"/>
          </a:p>
        </p:txBody>
      </p:sp>
    </p:spTree>
    <p:extLst>
      <p:ext uri="{BB962C8B-B14F-4D97-AF65-F5344CB8AC3E}">
        <p14:creationId xmlns:p14="http://schemas.microsoft.com/office/powerpoint/2010/main" val="203520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a:t>
            </a:fld>
            <a:endParaRPr lang="pt-BR"/>
          </a:p>
        </p:txBody>
      </p:sp>
    </p:spTree>
    <p:extLst>
      <p:ext uri="{BB962C8B-B14F-4D97-AF65-F5344CB8AC3E}">
        <p14:creationId xmlns:p14="http://schemas.microsoft.com/office/powerpoint/2010/main" val="694434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ES" dirty="0" smtClean="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10</a:t>
            </a:fld>
            <a:endParaRPr lang="pt-BR"/>
          </a:p>
        </p:txBody>
      </p:sp>
    </p:spTree>
    <p:extLst>
      <p:ext uri="{BB962C8B-B14F-4D97-AF65-F5344CB8AC3E}">
        <p14:creationId xmlns:p14="http://schemas.microsoft.com/office/powerpoint/2010/main" val="239953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11</a:t>
            </a:fld>
            <a:endParaRPr lang="pt-BR"/>
          </a:p>
        </p:txBody>
      </p:sp>
    </p:spTree>
    <p:extLst>
      <p:ext uri="{BB962C8B-B14F-4D97-AF65-F5344CB8AC3E}">
        <p14:creationId xmlns:p14="http://schemas.microsoft.com/office/powerpoint/2010/main" val="89969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12</a:t>
            </a:fld>
            <a:endParaRPr lang="pt-BR"/>
          </a:p>
        </p:txBody>
      </p:sp>
    </p:spTree>
    <p:extLst>
      <p:ext uri="{BB962C8B-B14F-4D97-AF65-F5344CB8AC3E}">
        <p14:creationId xmlns:p14="http://schemas.microsoft.com/office/powerpoint/2010/main" val="3564461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13</a:t>
            </a:fld>
            <a:endParaRPr lang="pt-BR"/>
          </a:p>
        </p:txBody>
      </p:sp>
    </p:spTree>
    <p:extLst>
      <p:ext uri="{BB962C8B-B14F-4D97-AF65-F5344CB8AC3E}">
        <p14:creationId xmlns:p14="http://schemas.microsoft.com/office/powerpoint/2010/main" val="110830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14</a:t>
            </a:fld>
            <a:endParaRPr lang="pt-BR"/>
          </a:p>
        </p:txBody>
      </p:sp>
    </p:spTree>
    <p:extLst>
      <p:ext uri="{BB962C8B-B14F-4D97-AF65-F5344CB8AC3E}">
        <p14:creationId xmlns:p14="http://schemas.microsoft.com/office/powerpoint/2010/main" val="1108307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15</a:t>
            </a:fld>
            <a:endParaRPr lang="pt-BR"/>
          </a:p>
        </p:txBody>
      </p:sp>
    </p:spTree>
    <p:extLst>
      <p:ext uri="{BB962C8B-B14F-4D97-AF65-F5344CB8AC3E}">
        <p14:creationId xmlns:p14="http://schemas.microsoft.com/office/powerpoint/2010/main" val="3649686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16</a:t>
            </a:fld>
            <a:endParaRPr lang="pt-BR"/>
          </a:p>
        </p:txBody>
      </p:sp>
    </p:spTree>
    <p:extLst>
      <p:ext uri="{BB962C8B-B14F-4D97-AF65-F5344CB8AC3E}">
        <p14:creationId xmlns:p14="http://schemas.microsoft.com/office/powerpoint/2010/main" val="110830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17</a:t>
            </a:fld>
            <a:endParaRPr lang="pt-BR"/>
          </a:p>
        </p:txBody>
      </p:sp>
    </p:spTree>
    <p:extLst>
      <p:ext uri="{BB962C8B-B14F-4D97-AF65-F5344CB8AC3E}">
        <p14:creationId xmlns:p14="http://schemas.microsoft.com/office/powerpoint/2010/main" val="3196028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altLang="pt-BR" dirty="0" smtClean="0"/>
          </a:p>
        </p:txBody>
      </p:sp>
      <p:sp>
        <p:nvSpPr>
          <p:cNvPr id="440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8C013CA5-6F1C-435A-AA22-0EA9638E499C}" type="slidenum">
              <a:rPr lang="pt-BR" altLang="pt-BR">
                <a:solidFill>
                  <a:srgbClr val="000000"/>
                </a:solidFill>
              </a:rPr>
              <a:pPr/>
              <a:t>18</a:t>
            </a:fld>
            <a:endParaRPr lang="pt-BR" altLang="pt-B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altLang="pt-BR" dirty="0" smtClean="0"/>
          </a:p>
        </p:txBody>
      </p:sp>
      <p:sp>
        <p:nvSpPr>
          <p:cNvPr id="460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076D5F0A-69AE-4E2F-9126-6904930C677A}" type="slidenum">
              <a:rPr lang="pt-BR" altLang="pt-BR">
                <a:solidFill>
                  <a:srgbClr val="000000"/>
                </a:solidFill>
              </a:rPr>
              <a:pPr/>
              <a:t>19</a:t>
            </a:fld>
            <a:endParaRPr lang="pt-BR" altLang="pt-B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ES" dirty="0" smtClean="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2</a:t>
            </a:fld>
            <a:endParaRPr lang="pt-BR"/>
          </a:p>
        </p:txBody>
      </p:sp>
    </p:spTree>
    <p:extLst>
      <p:ext uri="{BB962C8B-B14F-4D97-AF65-F5344CB8AC3E}">
        <p14:creationId xmlns:p14="http://schemas.microsoft.com/office/powerpoint/2010/main" val="89001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itchFamily="34" charset="0"/>
                <a:ea typeface="MS PGothic" pitchFamily="34" charset="-128"/>
              </a:defRPr>
            </a:lvl1pPr>
            <a:lvl2pPr marL="784481" indent="-301723">
              <a:defRPr sz="1300">
                <a:solidFill>
                  <a:schemeClr val="tx1"/>
                </a:solidFill>
                <a:latin typeface="Arial" pitchFamily="34" charset="0"/>
                <a:ea typeface="MS PGothic" pitchFamily="34" charset="-128"/>
              </a:defRPr>
            </a:lvl2pPr>
            <a:lvl3pPr marL="1206894" indent="-241379">
              <a:defRPr sz="1300">
                <a:solidFill>
                  <a:schemeClr val="tx1"/>
                </a:solidFill>
                <a:latin typeface="Arial" pitchFamily="34" charset="0"/>
                <a:ea typeface="MS PGothic" pitchFamily="34" charset="-128"/>
              </a:defRPr>
            </a:lvl3pPr>
            <a:lvl4pPr marL="1689651" indent="-241379">
              <a:defRPr sz="1300">
                <a:solidFill>
                  <a:schemeClr val="tx1"/>
                </a:solidFill>
                <a:latin typeface="Arial" pitchFamily="34" charset="0"/>
                <a:ea typeface="MS PGothic" pitchFamily="34" charset="-128"/>
              </a:defRPr>
            </a:lvl4pPr>
            <a:lvl5pPr marL="2172409" indent="-241379">
              <a:defRPr sz="1300">
                <a:solidFill>
                  <a:schemeClr val="tx1"/>
                </a:solidFill>
                <a:latin typeface="Arial" pitchFamily="34" charset="0"/>
                <a:ea typeface="MS PGothic" pitchFamily="34" charset="-128"/>
              </a:defRPr>
            </a:lvl5pPr>
            <a:lvl6pPr marL="2655166" indent="-241379" eaLnBrk="0" fontAlgn="base" hangingPunct="0">
              <a:spcBef>
                <a:spcPct val="0"/>
              </a:spcBef>
              <a:spcAft>
                <a:spcPct val="0"/>
              </a:spcAft>
              <a:defRPr sz="1300">
                <a:solidFill>
                  <a:schemeClr val="tx1"/>
                </a:solidFill>
                <a:latin typeface="Arial" pitchFamily="34" charset="0"/>
                <a:ea typeface="MS PGothic" pitchFamily="34" charset="-128"/>
              </a:defRPr>
            </a:lvl6pPr>
            <a:lvl7pPr marL="3137924" indent="-241379" eaLnBrk="0" fontAlgn="base" hangingPunct="0">
              <a:spcBef>
                <a:spcPct val="0"/>
              </a:spcBef>
              <a:spcAft>
                <a:spcPct val="0"/>
              </a:spcAft>
              <a:defRPr sz="1300">
                <a:solidFill>
                  <a:schemeClr val="tx1"/>
                </a:solidFill>
                <a:latin typeface="Arial" pitchFamily="34" charset="0"/>
                <a:ea typeface="MS PGothic" pitchFamily="34" charset="-128"/>
              </a:defRPr>
            </a:lvl7pPr>
            <a:lvl8pPr marL="3620681" indent="-241379" eaLnBrk="0" fontAlgn="base" hangingPunct="0">
              <a:spcBef>
                <a:spcPct val="0"/>
              </a:spcBef>
              <a:spcAft>
                <a:spcPct val="0"/>
              </a:spcAft>
              <a:defRPr sz="1300">
                <a:solidFill>
                  <a:schemeClr val="tx1"/>
                </a:solidFill>
                <a:latin typeface="Arial" pitchFamily="34" charset="0"/>
                <a:ea typeface="MS PGothic" pitchFamily="34" charset="-128"/>
              </a:defRPr>
            </a:lvl8pPr>
            <a:lvl9pPr marL="4103439" indent="-241379" eaLnBrk="0" fontAlgn="base" hangingPunct="0">
              <a:spcBef>
                <a:spcPct val="0"/>
              </a:spcBef>
              <a:spcAft>
                <a:spcPct val="0"/>
              </a:spcAft>
              <a:defRPr sz="1300">
                <a:solidFill>
                  <a:schemeClr val="tx1"/>
                </a:solidFill>
                <a:latin typeface="Arial" pitchFamily="34" charset="0"/>
                <a:ea typeface="MS PGothic" pitchFamily="34" charset="-128"/>
              </a:defRPr>
            </a:lvl9pPr>
          </a:lstStyle>
          <a:p>
            <a:fld id="{DC922EAE-F8BB-4173-8960-0D96F0FB853F}" type="slidenum">
              <a:rPr lang="pt-BR"/>
              <a:pPr/>
              <a:t>20</a:t>
            </a:fld>
            <a:endParaRPr lang="pt-B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979DDF4F-B2F6-4757-87A7-8E711C2E40D2}" type="slidenum">
              <a:rPr lang="pt-BR" altLang="pt-BR">
                <a:solidFill>
                  <a:srgbClr val="000000"/>
                </a:solidFill>
              </a:rPr>
              <a:pPr/>
              <a:t>21</a:t>
            </a:fld>
            <a:endParaRPr lang="pt-BR" altLang="pt-BR">
              <a:solidFill>
                <a:srgbClr val="000000"/>
              </a:solidFill>
            </a:endParaRPr>
          </a:p>
        </p:txBody>
      </p:sp>
      <p:sp>
        <p:nvSpPr>
          <p:cNvPr id="48131" name="Rectangle 2"/>
          <p:cNvSpPr>
            <a:spLocks noGrp="1" noRot="1" noChangeAspect="1" noChangeArrowheads="1" noTextEdit="1"/>
          </p:cNvSpPr>
          <p:nvPr>
            <p:ph type="sldImg"/>
          </p:nvPr>
        </p:nvSpPr>
        <p:spPr bwMode="auto">
          <a:xfrm>
            <a:off x="919163" y="749300"/>
            <a:ext cx="5006975"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pt-BR" altLang="pt-BR"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70B7369D-35F0-4F75-813D-944CD36916FE}" type="slidenum">
              <a:rPr lang="pt-BR" altLang="pt-BR">
                <a:solidFill>
                  <a:srgbClr val="000000"/>
                </a:solidFill>
              </a:rPr>
              <a:pPr/>
              <a:t>22</a:t>
            </a:fld>
            <a:endParaRPr lang="pt-BR" altLang="pt-BR">
              <a:solidFill>
                <a:srgbClr val="000000"/>
              </a:solidFill>
            </a:endParaRPr>
          </a:p>
        </p:txBody>
      </p:sp>
      <p:sp>
        <p:nvSpPr>
          <p:cNvPr id="50179" name="Rectangle 2"/>
          <p:cNvSpPr>
            <a:spLocks noGrp="1" noRot="1" noChangeAspect="1" noChangeArrowheads="1" noTextEdit="1"/>
          </p:cNvSpPr>
          <p:nvPr>
            <p:ph type="sldImg"/>
          </p:nvPr>
        </p:nvSpPr>
        <p:spPr bwMode="auto">
          <a:xfrm>
            <a:off x="919163" y="749300"/>
            <a:ext cx="5006975"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pt-BR" altLang="pt-BR" smtClean="0"/>
              <a:t>Pero tambien de la recolleccion de “castanha do brasil”, la extraccion del aceite de Andiroba y de la resina de copaiba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B573CE48-AF4A-4408-AEB2-B29D8556A130}" type="slidenum">
              <a:rPr lang="pt-BR" altLang="pt-BR">
                <a:solidFill>
                  <a:srgbClr val="000000"/>
                </a:solidFill>
              </a:rPr>
              <a:pPr/>
              <a:t>23</a:t>
            </a:fld>
            <a:endParaRPr lang="pt-BR" altLang="pt-BR">
              <a:solidFill>
                <a:srgbClr val="000000"/>
              </a:solidFill>
            </a:endParaRPr>
          </a:p>
        </p:txBody>
      </p:sp>
      <p:sp>
        <p:nvSpPr>
          <p:cNvPr id="52227" name="Rectangle 2"/>
          <p:cNvSpPr>
            <a:spLocks noGrp="1" noRot="1" noChangeAspect="1" noChangeArrowheads="1" noTextEdit="1"/>
          </p:cNvSpPr>
          <p:nvPr>
            <p:ph type="sldImg"/>
          </p:nvPr>
        </p:nvSpPr>
        <p:spPr bwMode="auto">
          <a:xfrm>
            <a:off x="919163" y="749300"/>
            <a:ext cx="5006975"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pt-BR" altLang="pt-BR" smtClean="0"/>
              <a:t>Igualmente que de la recolleccion de frutos comestibles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84481" indent="-301723">
              <a:defRPr>
                <a:solidFill>
                  <a:schemeClr val="tx1"/>
                </a:solidFill>
                <a:latin typeface="Arial" pitchFamily="34" charset="0"/>
                <a:cs typeface="Arial" pitchFamily="34" charset="0"/>
              </a:defRPr>
            </a:lvl2pPr>
            <a:lvl3pPr marL="1206894" indent="-241379">
              <a:defRPr>
                <a:solidFill>
                  <a:schemeClr val="tx1"/>
                </a:solidFill>
                <a:latin typeface="Arial" pitchFamily="34" charset="0"/>
                <a:cs typeface="Arial" pitchFamily="34" charset="0"/>
              </a:defRPr>
            </a:lvl3pPr>
            <a:lvl4pPr marL="1689651" indent="-241379">
              <a:defRPr>
                <a:solidFill>
                  <a:schemeClr val="tx1"/>
                </a:solidFill>
                <a:latin typeface="Arial" pitchFamily="34" charset="0"/>
                <a:cs typeface="Arial" pitchFamily="34" charset="0"/>
              </a:defRPr>
            </a:lvl4pPr>
            <a:lvl5pPr marL="2172409" indent="-241379">
              <a:defRPr>
                <a:solidFill>
                  <a:schemeClr val="tx1"/>
                </a:solidFill>
                <a:latin typeface="Arial" pitchFamily="34" charset="0"/>
                <a:cs typeface="Arial" pitchFamily="34" charset="0"/>
              </a:defRPr>
            </a:lvl5pPr>
            <a:lvl6pPr marL="2655166" indent="-241379" eaLnBrk="0" fontAlgn="base" hangingPunct="0">
              <a:spcBef>
                <a:spcPct val="0"/>
              </a:spcBef>
              <a:spcAft>
                <a:spcPct val="0"/>
              </a:spcAft>
              <a:defRPr>
                <a:solidFill>
                  <a:schemeClr val="tx1"/>
                </a:solidFill>
                <a:latin typeface="Arial" pitchFamily="34" charset="0"/>
                <a:cs typeface="Arial" pitchFamily="34" charset="0"/>
              </a:defRPr>
            </a:lvl6pPr>
            <a:lvl7pPr marL="3137924" indent="-241379" eaLnBrk="0" fontAlgn="base" hangingPunct="0">
              <a:spcBef>
                <a:spcPct val="0"/>
              </a:spcBef>
              <a:spcAft>
                <a:spcPct val="0"/>
              </a:spcAft>
              <a:defRPr>
                <a:solidFill>
                  <a:schemeClr val="tx1"/>
                </a:solidFill>
                <a:latin typeface="Arial" pitchFamily="34" charset="0"/>
                <a:cs typeface="Arial" pitchFamily="34" charset="0"/>
              </a:defRPr>
            </a:lvl7pPr>
            <a:lvl8pPr marL="3620681" indent="-241379" eaLnBrk="0" fontAlgn="base" hangingPunct="0">
              <a:spcBef>
                <a:spcPct val="0"/>
              </a:spcBef>
              <a:spcAft>
                <a:spcPct val="0"/>
              </a:spcAft>
              <a:defRPr>
                <a:solidFill>
                  <a:schemeClr val="tx1"/>
                </a:solidFill>
                <a:latin typeface="Arial" pitchFamily="34" charset="0"/>
                <a:cs typeface="Arial" pitchFamily="34" charset="0"/>
              </a:defRPr>
            </a:lvl8pPr>
            <a:lvl9pPr marL="4103439" indent="-241379" eaLnBrk="0" fontAlgn="base" hangingPunct="0">
              <a:spcBef>
                <a:spcPct val="0"/>
              </a:spcBef>
              <a:spcAft>
                <a:spcPct val="0"/>
              </a:spcAft>
              <a:defRPr>
                <a:solidFill>
                  <a:schemeClr val="tx1"/>
                </a:solidFill>
                <a:latin typeface="Arial" pitchFamily="34" charset="0"/>
                <a:cs typeface="Arial" pitchFamily="34" charset="0"/>
              </a:defRPr>
            </a:lvl9pPr>
          </a:lstStyle>
          <a:p>
            <a:fld id="{A9BB9C56-FE14-46E1-9BCC-027ECA8B3FD2}" type="slidenum">
              <a:rPr lang="pt-BR" altLang="pt-BR">
                <a:solidFill>
                  <a:srgbClr val="000000"/>
                </a:solidFill>
              </a:rPr>
              <a:pPr/>
              <a:t>24</a:t>
            </a:fld>
            <a:endParaRPr lang="pt-BR" altLang="pt-BR">
              <a:solidFill>
                <a:srgbClr val="000000"/>
              </a:solidFill>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pt-BR" altLang="pt-BR" smtClean="0"/>
              <a:t>Su conoscimiento tiene uma fuerte matriz africana, asi como tambien congrega el conoscimiento de los amerindios y de los portugueses. Tambien, ellos vivem em su maioria en contato com la naturaleza, distante de los centros urbanos, en una region  com una alta biodiversidad.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74BAD43A-23A2-46B5-91E5-E82DED6A07E9}" type="slidenum">
              <a:rPr lang="pt-BR" altLang="pt-BR" sz="1300"/>
              <a:pPr/>
              <a:t>25</a:t>
            </a:fld>
            <a:endParaRPr lang="pt-BR" altLang="pt-BR" sz="13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pt-BR" dirty="0" smtClean="0">
                <a:latin typeface="Arial" pitchFamily="34" charset="0"/>
              </a:rPr>
              <a:t>El primero fue sobre las plantas utilizadas para los trastornos relacionados con la memoria-que se esperaba presentar una alta actividad inhibidora de la enzima acetilcolinesterasa que es útil en el tratamiento sintomático de la enfermedad de Alzheimer, la que es responsable de la hidrólisis de la acetilcolina, un neurotransmisor que es esencial para la cognición. De 36 especies </a:t>
            </a:r>
            <a:r>
              <a:rPr lang="es-ES" altLang="pt-BR" dirty="0" err="1" smtClean="0">
                <a:latin typeface="Arial" pitchFamily="34" charset="0"/>
              </a:rPr>
              <a:t>etno</a:t>
            </a:r>
            <a:r>
              <a:rPr lang="es-ES" altLang="pt-BR" dirty="0" smtClean="0">
                <a:latin typeface="Arial" pitchFamily="34" charset="0"/>
              </a:rPr>
              <a:t> estudiados, 11 fueron analizadas y el 38,5% se mostró a ser activo. Sin embargo, era los Que observados más activos eran ricos en taninos, una clase de compuestos que se caracteriza por la precipitación de proteínas Que puede interferir con los ensayos enzimáticos, dando lugar a resultados falsos positivos.</a:t>
            </a:r>
            <a:endParaRPr lang="pt-BR" altLang="pt-BR" dirty="0"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51A06004-777E-474E-9299-96990EF2ACA2}" type="slidenum">
              <a:rPr lang="pt-BR" altLang="pt-BR" sz="1300"/>
              <a:pPr/>
              <a:t>26</a:t>
            </a:fld>
            <a:endParaRPr lang="pt-BR" altLang="pt-BR" sz="13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pt-BR" dirty="0" smtClean="0">
                <a:latin typeface="Arial" pitchFamily="34" charset="0"/>
              </a:rPr>
              <a:t>El primero fue sobre las plantas utilizadas para los trastornos relacionados con la memoria-que se esperaba presentar una alta actividad inhibidora de la enzima acetilcolinesterasa que es útil en el tratamiento sintomático de la enfermedad de Alzheimer, la que es responsable de la hidrólisis de la acetilcolina, un neurotransmisor que es esencial para la cognición. De 36 especies </a:t>
            </a:r>
            <a:r>
              <a:rPr lang="es-ES" altLang="pt-BR" dirty="0" err="1" smtClean="0">
                <a:latin typeface="Arial" pitchFamily="34" charset="0"/>
              </a:rPr>
              <a:t>etno</a:t>
            </a:r>
            <a:r>
              <a:rPr lang="es-ES" altLang="pt-BR" dirty="0" smtClean="0">
                <a:latin typeface="Arial" pitchFamily="34" charset="0"/>
              </a:rPr>
              <a:t> estudiados, 11 fueron analizadas y el 38,5% se mostró a ser activo. Sin embargo, era los Que observados más activos eran ricos en taninos, una clase de compuestos que se caracteriza por la precipitación de proteínas Que puede interferir con los ensayos enzimáticos, dando lugar a resultados falsos positivos. Después de la reacción de precipitación de taninos con todas las muestras positivas, sólo una especie </a:t>
            </a:r>
            <a:r>
              <a:rPr lang="es-ES" altLang="pt-BR" dirty="0" err="1" smtClean="0">
                <a:latin typeface="Arial" pitchFamily="34" charset="0"/>
              </a:rPr>
              <a:t>etno</a:t>
            </a:r>
            <a:r>
              <a:rPr lang="es-ES" altLang="pt-BR" dirty="0" smtClean="0">
                <a:latin typeface="Arial" pitchFamily="34" charset="0"/>
              </a:rPr>
              <a:t>, ricos en alcaloides </a:t>
            </a:r>
            <a:r>
              <a:rPr lang="es-ES" altLang="pt-BR" dirty="0" err="1" smtClean="0">
                <a:latin typeface="Arial" pitchFamily="34" charset="0"/>
              </a:rPr>
              <a:t>indol</a:t>
            </a:r>
            <a:r>
              <a:rPr lang="es-ES" altLang="pt-BR" dirty="0" smtClean="0">
                <a:latin typeface="Arial" pitchFamily="34" charset="0"/>
              </a:rPr>
              <a:t> que inhiben la acetilcolinesterasa, se mantuvo activo. Esto demuestra el tratamiento Que de trastornos de la memoria por los cimarrones no se dirige sólo directamente para aliviar algún tipo de demencia, pero Que la adversidad y limitaciones del cuerpo implica el mal funcionamiento de la memoria, porque la cola plantas se recomiendan son en su mayoría también indicó la tónica (Oliveira et al., 2012).</a:t>
            </a:r>
          </a:p>
          <a:p>
            <a:pPr eaLnBrk="1" hangingPunct="1"/>
            <a:endParaRPr lang="es-ES" altLang="pt-BR" dirty="0" smtClean="0">
              <a:latin typeface="Arial" pitchFamily="34" charset="0"/>
            </a:endParaRPr>
          </a:p>
          <a:p>
            <a:pPr eaLnBrk="1" hangingPunct="1"/>
            <a:r>
              <a:rPr lang="es-ES" altLang="pt-BR" dirty="0" smtClean="0">
                <a:latin typeface="Arial" pitchFamily="34" charset="0"/>
              </a:rPr>
              <a:t>Desde 36 </a:t>
            </a:r>
            <a:r>
              <a:rPr lang="es-ES" altLang="pt-BR" dirty="0" err="1" smtClean="0">
                <a:latin typeface="Arial" pitchFamily="34" charset="0"/>
              </a:rPr>
              <a:t>ethnospecies</a:t>
            </a:r>
            <a:r>
              <a:rPr lang="es-ES" altLang="pt-BR" dirty="0" smtClean="0">
                <a:latin typeface="Arial" pitchFamily="34" charset="0"/>
              </a:rPr>
              <a:t> encuestados, 11 se sometieron a ensayo y el 38,5% se mostró a estar activo. Sin embargo, se observó que los más activos eran ricos en taninos, una clase de compuestos que se caracteriza por la precipitación de proteínas que pueden interferir con los ensayos enzimáticos, dando lugar a resultados falsos positivos. Después de una reacción de precipitación de taninos con todas las muestras positivas, sólo una </a:t>
            </a:r>
            <a:r>
              <a:rPr lang="es-ES" altLang="pt-BR" dirty="0" err="1" smtClean="0">
                <a:latin typeface="Arial" pitchFamily="34" charset="0"/>
              </a:rPr>
              <a:t>ethnospecies</a:t>
            </a:r>
            <a:r>
              <a:rPr lang="es-ES" altLang="pt-BR" dirty="0" smtClean="0">
                <a:latin typeface="Arial" pitchFamily="34" charset="0"/>
              </a:rPr>
              <a:t>, ricos en alcaloides </a:t>
            </a:r>
            <a:r>
              <a:rPr lang="es-ES" altLang="pt-BR" dirty="0" err="1" smtClean="0">
                <a:latin typeface="Arial" pitchFamily="34" charset="0"/>
              </a:rPr>
              <a:t>indol</a:t>
            </a:r>
            <a:r>
              <a:rPr lang="es-ES" altLang="pt-BR" dirty="0" smtClean="0">
                <a:latin typeface="Arial" pitchFamily="34" charset="0"/>
              </a:rPr>
              <a:t> que inhiben la acetilcolinesterasa, se mantuvo activo. Esto demuestra que el tratamiento de trastornos de la memoria por los </a:t>
            </a:r>
            <a:r>
              <a:rPr lang="es-ES" altLang="pt-BR" dirty="0" err="1" smtClean="0">
                <a:latin typeface="Arial" pitchFamily="34" charset="0"/>
              </a:rPr>
              <a:t>quilombolas</a:t>
            </a:r>
            <a:r>
              <a:rPr lang="es-ES" altLang="pt-BR" dirty="0" smtClean="0">
                <a:latin typeface="Arial" pitchFamily="34" charset="0"/>
              </a:rPr>
              <a:t> no se dirige sólo directamente para aliviar algún tipo de demencia, pero que la adversidad y las limitaciones del cuerpo implica un mal funcionamiento de la memoria debido a que las plantas que se recomiendan son en su mayoría también indicaron como tónico</a:t>
            </a:r>
          </a:p>
          <a:p>
            <a:pPr eaLnBrk="1" hangingPunct="1"/>
            <a:endParaRPr lang="es-ES" altLang="pt-BR" dirty="0" smtClean="0">
              <a:latin typeface="Arial" pitchFamily="34" charset="0"/>
            </a:endParaRPr>
          </a:p>
          <a:p>
            <a:pPr eaLnBrk="1" hangingPunct="1"/>
            <a:r>
              <a:rPr lang="es-ES" altLang="pt-BR" dirty="0" smtClean="0">
                <a:latin typeface="Arial" pitchFamily="34" charset="0"/>
              </a:rPr>
              <a:t>Además, los taninos son conocidos por sus acciones  eliminadoras de radicales libres e </a:t>
            </a:r>
            <a:r>
              <a:rPr lang="es-ES" altLang="pt-BR" dirty="0" err="1" smtClean="0">
                <a:latin typeface="Arial" pitchFamily="34" charset="0"/>
              </a:rPr>
              <a:t>inmunomoduladores</a:t>
            </a:r>
            <a:r>
              <a:rPr lang="es-ES" altLang="pt-BR" dirty="0" smtClean="0">
                <a:latin typeface="Arial" pitchFamily="34" charset="0"/>
              </a:rPr>
              <a:t>, teniendo </a:t>
            </a:r>
            <a:r>
              <a:rPr lang="es-ES" altLang="pt-BR" dirty="0" err="1" smtClean="0">
                <a:latin typeface="Arial" pitchFamily="34" charset="0"/>
              </a:rPr>
              <a:t>todavia</a:t>
            </a:r>
            <a:r>
              <a:rPr lang="es-ES" altLang="pt-BR" dirty="0" smtClean="0">
                <a:latin typeface="Arial" pitchFamily="34" charset="0"/>
              </a:rPr>
              <a:t> un efecto beneficioso en la lucha contra los procesos inflamatorios, el envejecimiento, la enfermedad de Parkinson, isquemia y la hipoxia cerebral.</a:t>
            </a:r>
            <a:endParaRPr lang="pt-BR" altLang="pt-BR" dirty="0"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965515">
              <a:defRPr/>
            </a:pPr>
            <a:r>
              <a:rPr lang="es-ES" altLang="pt-BR" dirty="0" smtClean="0">
                <a:latin typeface="Arial" pitchFamily="34" charset="0"/>
              </a:rPr>
              <a:t>Además, los taninos son conocidos por sus acciones  eliminadoras de radicales libres e </a:t>
            </a:r>
            <a:r>
              <a:rPr lang="es-ES" altLang="pt-BR" dirty="0" err="1" smtClean="0">
                <a:latin typeface="Arial" pitchFamily="34" charset="0"/>
              </a:rPr>
              <a:t>inmunomoduladores</a:t>
            </a:r>
            <a:r>
              <a:rPr lang="es-ES" altLang="pt-BR" dirty="0" smtClean="0">
                <a:latin typeface="Arial" pitchFamily="34" charset="0"/>
              </a:rPr>
              <a:t>, teniendo </a:t>
            </a:r>
            <a:r>
              <a:rPr lang="es-ES" altLang="pt-BR" dirty="0" err="1" smtClean="0">
                <a:latin typeface="Arial" pitchFamily="34" charset="0"/>
              </a:rPr>
              <a:t>todavia</a:t>
            </a:r>
            <a:r>
              <a:rPr lang="es-ES" altLang="pt-BR" dirty="0" smtClean="0">
                <a:latin typeface="Arial" pitchFamily="34" charset="0"/>
              </a:rPr>
              <a:t> un efecto beneficioso en la lucha contra los procesos inflamatorios, el envejecimiento, la enfermedad de Parkinson, isquemia y la hipoxia cerebral.</a:t>
            </a:r>
            <a:endParaRPr lang="pt-BR" altLang="pt-BR" dirty="0" smtClean="0">
              <a:latin typeface="Arial" pitchFamily="34" charset="0"/>
            </a:endParaRPr>
          </a:p>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27</a:t>
            </a:fld>
            <a:endParaRPr lang="pt-BR"/>
          </a:p>
        </p:txBody>
      </p:sp>
    </p:spTree>
    <p:extLst>
      <p:ext uri="{BB962C8B-B14F-4D97-AF65-F5344CB8AC3E}">
        <p14:creationId xmlns:p14="http://schemas.microsoft.com/office/powerpoint/2010/main" val="3717165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44668592-0D51-4680-8FFB-42B262FA0594}" type="slidenum">
              <a:rPr lang="pt-BR" altLang="pt-BR" sz="1300"/>
              <a:pPr/>
              <a:t>28</a:t>
            </a:fld>
            <a:endParaRPr lang="pt-BR" altLang="pt-BR" sz="1300"/>
          </a:p>
        </p:txBody>
      </p:sp>
      <p:sp>
        <p:nvSpPr>
          <p:cNvPr id="143363" name="Rectangle 2"/>
          <p:cNvSpPr>
            <a:spLocks noGrp="1" noRot="1" noChangeAspect="1" noChangeArrowheads="1" noTextEdit="1"/>
          </p:cNvSpPr>
          <p:nvPr>
            <p:ph type="sldImg"/>
          </p:nvPr>
        </p:nvSpPr>
        <p:spPr>
          <a:xfrm>
            <a:off x="919163" y="749300"/>
            <a:ext cx="5006975" cy="3756025"/>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ES" altLang="pt-BR" dirty="0" smtClean="0">
                <a:latin typeface="Arial" pitchFamily="34" charset="0"/>
              </a:rPr>
              <a:t>Esta cuestión fue explorada por nosotros en este capítulo de un libro, publicado en 2012.</a:t>
            </a:r>
            <a:endParaRPr lang="pt-BR" altLang="pt-BR" dirty="0"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965515">
              <a:defRPr/>
            </a:pPr>
            <a:r>
              <a:rPr lang="es-ES" altLang="pt-BR" dirty="0" smtClean="0">
                <a:latin typeface="Arial" pitchFamily="34" charset="0"/>
              </a:rPr>
              <a:t>El segundo estudio </a:t>
            </a:r>
            <a:r>
              <a:rPr lang="es-ES" altLang="pt-BR" dirty="0" err="1" smtClean="0">
                <a:latin typeface="Arial" pitchFamily="34" charset="0"/>
              </a:rPr>
              <a:t>etno</a:t>
            </a:r>
            <a:r>
              <a:rPr lang="es-ES" altLang="pt-BR" dirty="0" smtClean="0">
                <a:latin typeface="Arial" pitchFamily="34" charset="0"/>
              </a:rPr>
              <a:t>-dirigida se llevó a cabo centrándose en las plantas para el tratamiento de la tos seca, tos enojado, la neumonía, la tuberculosis y las enfermedades infecciosas del pecho. Sorprendentemente, a pesar de todos estos términos guía en la selección de plantas para la </a:t>
            </a:r>
            <a:r>
              <a:rPr lang="es-ES" altLang="pt-BR" dirty="0" err="1" smtClean="0">
                <a:latin typeface="Arial" pitchFamily="34" charset="0"/>
              </a:rPr>
              <a:t>bioprospección</a:t>
            </a:r>
            <a:r>
              <a:rPr lang="es-ES" altLang="pt-BR" dirty="0" smtClean="0">
                <a:latin typeface="Arial" pitchFamily="34" charset="0"/>
              </a:rPr>
              <a:t>, se observó que el término "debilitamiento" se utiliza especialmente para la tuberculosis. A medida que estas comunidades tradicionales consideran debilidad corporal como un factor importante en el desarrollo de la enfermedad, la tónica y plantas fortificantes son parte del arsenal terapéutico para el tratamiento y la profilaxis de la tuberculosis. La debilidad del cuerpo y la depresión del sistema inmune como un factor para el desarrollo de tuberculosis también son percibidos por otras comunidades tradicionales de todo el mundo. </a:t>
            </a:r>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29</a:t>
            </a:fld>
            <a:endParaRPr lang="pt-BR"/>
          </a:p>
        </p:txBody>
      </p:sp>
    </p:spTree>
    <p:extLst>
      <p:ext uri="{BB962C8B-B14F-4D97-AF65-F5344CB8AC3E}">
        <p14:creationId xmlns:p14="http://schemas.microsoft.com/office/powerpoint/2010/main" val="34638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ES" dirty="0" smtClean="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3</a:t>
            </a:fld>
            <a:endParaRPr lang="pt-BR"/>
          </a:p>
        </p:txBody>
      </p:sp>
    </p:spTree>
    <p:extLst>
      <p:ext uri="{BB962C8B-B14F-4D97-AF65-F5344CB8AC3E}">
        <p14:creationId xmlns:p14="http://schemas.microsoft.com/office/powerpoint/2010/main" val="890015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439E9007-7699-421D-84EE-976C07D03D2D}" type="slidenum">
              <a:rPr lang="pt-BR" altLang="pt-BR" sz="1300"/>
              <a:pPr/>
              <a:t>30</a:t>
            </a:fld>
            <a:endParaRPr lang="pt-BR" altLang="pt-BR" sz="13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5515">
              <a:defRPr/>
            </a:pPr>
            <a:r>
              <a:rPr lang="es-ES" altLang="pt-BR" dirty="0" smtClean="0">
                <a:latin typeface="Arial" pitchFamily="34" charset="0"/>
              </a:rPr>
              <a:t>una buena indicación de que las plantas medicinales brasileñas se utilizan de forma no específica para mejorar las funciones del cuerpo.</a:t>
            </a:r>
          </a:p>
          <a:p>
            <a:pPr defTabSz="965515">
              <a:defRPr/>
            </a:pPr>
            <a:endParaRPr lang="es-ES" altLang="pt-BR" dirty="0" smtClean="0">
              <a:latin typeface="Arial" pitchFamily="34" charset="0"/>
            </a:endParaRPr>
          </a:p>
          <a:p>
            <a:pPr defTabSz="965515">
              <a:defRPr/>
            </a:pPr>
            <a:r>
              <a:rPr lang="es-ES" altLang="pt-BR" dirty="0" smtClean="0">
                <a:latin typeface="Arial" pitchFamily="34" charset="0"/>
              </a:rPr>
              <a:t>Sorprendentemente, a pesar de todos estos términos guía en la selección de plantas para la </a:t>
            </a:r>
            <a:r>
              <a:rPr lang="es-ES" altLang="pt-BR" dirty="0" err="1" smtClean="0">
                <a:latin typeface="Arial" pitchFamily="34" charset="0"/>
              </a:rPr>
              <a:t>bioprospección</a:t>
            </a:r>
            <a:r>
              <a:rPr lang="es-ES" altLang="pt-BR" dirty="0" smtClean="0">
                <a:latin typeface="Arial" pitchFamily="34" charset="0"/>
              </a:rPr>
              <a:t>, se observó que el término "debilitamiento" se utiliza especialmente para la tuberculosis. A medida que estas comunidades tradicionales consideran debilidad corporal como un factor importante en el desarrollo de la enfermedad, la tónica y plantas fortificantes son parte del arsenal terapéutico para el tratamiento y la profilaxis de la tuberculosis. La debilidad del cuerpo y la depresión del sistema inmune como un factor para el desarrollo de tuberculosis también son percibidos por otras comunidades tradicionales de todo el mundo. </a:t>
            </a:r>
            <a:endParaRPr lang="en-US" altLang="pt-BR" dirty="0"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F0509249-7EFD-4F8A-8B88-3FBD861C9751}" type="slidenum">
              <a:rPr lang="pt-BR" altLang="pt-BR" sz="1300"/>
              <a:pPr/>
              <a:t>31</a:t>
            </a:fld>
            <a:endParaRPr lang="pt-BR" altLang="pt-BR" sz="1300"/>
          </a:p>
        </p:txBody>
      </p:sp>
      <p:sp>
        <p:nvSpPr>
          <p:cNvPr id="142339" name="Rectangle 2"/>
          <p:cNvSpPr>
            <a:spLocks noGrp="1" noRot="1" noChangeAspect="1" noChangeArrowheads="1" noTextEdit="1"/>
          </p:cNvSpPr>
          <p:nvPr>
            <p:ph type="sldImg"/>
          </p:nvPr>
        </p:nvSpPr>
        <p:spPr>
          <a:xfrm>
            <a:off x="919163" y="749300"/>
            <a:ext cx="5006975" cy="3756025"/>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5515">
              <a:defRPr/>
            </a:pPr>
            <a:r>
              <a:rPr lang="es-ES" altLang="pt-BR" sz="1300" dirty="0" smtClean="0">
                <a:latin typeface="Arial" pitchFamily="34" charset="0"/>
              </a:rPr>
              <a:t>En </a:t>
            </a:r>
            <a:r>
              <a:rPr lang="es-ES" altLang="pt-BR" sz="1300" dirty="0">
                <a:latin typeface="Arial" pitchFamily="34" charset="0"/>
              </a:rPr>
              <a:t>un estudio de </a:t>
            </a:r>
            <a:r>
              <a:rPr lang="es-ES" altLang="pt-BR" sz="1300" dirty="0" err="1">
                <a:latin typeface="Arial" pitchFamily="34" charset="0"/>
              </a:rPr>
              <a:t>bioprospeccíón</a:t>
            </a:r>
            <a:r>
              <a:rPr lang="es-ES" altLang="pt-BR" sz="1300" dirty="0">
                <a:latin typeface="Arial" pitchFamily="34" charset="0"/>
              </a:rPr>
              <a:t> de plantas para TB realizado en Papúa Nueva </a:t>
            </a:r>
            <a:r>
              <a:rPr lang="es-ES" altLang="pt-BR" sz="1300" dirty="0" err="1">
                <a:latin typeface="Arial" pitchFamily="34" charset="0"/>
              </a:rPr>
              <a:t>Guinae</a:t>
            </a:r>
            <a:r>
              <a:rPr lang="es-ES" altLang="pt-BR" sz="1300" dirty="0">
                <a:latin typeface="Arial" pitchFamily="34" charset="0"/>
              </a:rPr>
              <a:t>, no se </a:t>
            </a:r>
            <a:r>
              <a:rPr lang="es-ES" altLang="pt-BR" sz="1300" dirty="0" err="1">
                <a:latin typeface="Arial" pitchFamily="34" charset="0"/>
              </a:rPr>
              <a:t>llogro</a:t>
            </a:r>
            <a:r>
              <a:rPr lang="es-ES" altLang="pt-BR" sz="1300" dirty="0">
                <a:latin typeface="Arial" pitchFamily="34" charset="0"/>
              </a:rPr>
              <a:t>  buenos resultados, </a:t>
            </a:r>
          </a:p>
          <a:p>
            <a:pPr defTabSz="965515">
              <a:defRPr/>
            </a:pPr>
            <a:r>
              <a:rPr lang="es-ES" altLang="pt-BR" sz="1300" dirty="0">
                <a:latin typeface="Arial" pitchFamily="34" charset="0"/>
              </a:rPr>
              <a:t>Sin embargo, las plantas usadas para TB son para los </a:t>
            </a:r>
            <a:r>
              <a:rPr lang="es-ES" altLang="pt-BR" sz="1300" dirty="0" err="1">
                <a:latin typeface="Arial" pitchFamily="34" charset="0"/>
              </a:rPr>
              <a:t>sintomas</a:t>
            </a:r>
            <a:r>
              <a:rPr lang="es-ES" altLang="pt-BR" sz="1300" dirty="0">
                <a:latin typeface="Arial" pitchFamily="34" charset="0"/>
              </a:rPr>
              <a:t> de la enfermedad o para mejorar el sistema inmunológico.</a:t>
            </a:r>
          </a:p>
          <a:p>
            <a:pPr defTabSz="965515">
              <a:defRPr/>
            </a:pPr>
            <a:r>
              <a:rPr lang="pt-BR" altLang="pt-BR" sz="1300" dirty="0" err="1">
                <a:latin typeface="Arial" pitchFamily="34" charset="0"/>
              </a:rPr>
              <a:t>Así</a:t>
            </a:r>
            <a:r>
              <a:rPr lang="pt-BR" altLang="pt-BR" sz="1300" dirty="0">
                <a:latin typeface="Arial" pitchFamily="34" charset="0"/>
              </a:rPr>
              <a:t>, </a:t>
            </a:r>
            <a:r>
              <a:rPr lang="pt-BR" altLang="pt-BR" sz="1300" dirty="0" err="1">
                <a:latin typeface="Arial" pitchFamily="34" charset="0"/>
              </a:rPr>
              <a:t>los</a:t>
            </a:r>
            <a:r>
              <a:rPr lang="pt-BR" altLang="pt-BR" sz="1300" dirty="0">
                <a:latin typeface="Arial" pitchFamily="34" charset="0"/>
              </a:rPr>
              <a:t> autores </a:t>
            </a:r>
            <a:r>
              <a:rPr lang="es-ES" altLang="pt-BR" sz="1300" dirty="0">
                <a:latin typeface="Arial" pitchFamily="34" charset="0"/>
              </a:rPr>
              <a:t>sugieren que estas plantas deben ser sometidos a ensayos para actividades </a:t>
            </a:r>
            <a:r>
              <a:rPr lang="es-ES" altLang="pt-BR" sz="1300" dirty="0" err="1">
                <a:latin typeface="Arial" pitchFamily="34" charset="0"/>
              </a:rPr>
              <a:t>inmunomoduladoras</a:t>
            </a:r>
            <a:r>
              <a:rPr lang="es-ES" altLang="pt-BR" sz="1300" dirty="0">
                <a:latin typeface="Arial" pitchFamily="34" charset="0"/>
              </a:rPr>
              <a:t> para mejor entender y valorar las propiedades biológicas de acuerdo con la medicina tradicional </a:t>
            </a:r>
            <a:endParaRPr lang="en-US" altLang="pt-BR" sz="1300" dirty="0">
              <a:latin typeface="Arial" pitchFamily="34" charset="0"/>
            </a:endParaRPr>
          </a:p>
          <a:p>
            <a:pPr eaLnBrk="1" hangingPunct="1"/>
            <a:endParaRPr lang="pt-BR" altLang="pt-BR" dirty="0"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defTabSz="965515">
              <a:defRPr/>
            </a:pPr>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32</a:t>
            </a:fld>
            <a:endParaRPr lang="pt-BR"/>
          </a:p>
        </p:txBody>
      </p:sp>
    </p:spTree>
    <p:extLst>
      <p:ext uri="{BB962C8B-B14F-4D97-AF65-F5344CB8AC3E}">
        <p14:creationId xmlns:p14="http://schemas.microsoft.com/office/powerpoint/2010/main" val="2503499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33</a:t>
            </a:fld>
            <a:endParaRPr lang="pt-BR"/>
          </a:p>
        </p:txBody>
      </p:sp>
    </p:spTree>
    <p:extLst>
      <p:ext uri="{BB962C8B-B14F-4D97-AF65-F5344CB8AC3E}">
        <p14:creationId xmlns:p14="http://schemas.microsoft.com/office/powerpoint/2010/main" val="4187358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8C05FFE3-B333-4078-8DA6-AA738150CF32}" type="slidenum">
              <a:rPr lang="pt-BR" altLang="pt-BR" sz="1300"/>
              <a:pPr/>
              <a:t>34</a:t>
            </a:fld>
            <a:endParaRPr lang="pt-BR" altLang="pt-BR" sz="13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5515">
              <a:defRPr/>
            </a:pPr>
            <a:r>
              <a:rPr lang="es-ES" altLang="pt-BR" dirty="0" smtClean="0">
                <a:latin typeface="Arial" pitchFamily="34" charset="0"/>
              </a:rPr>
              <a:t>Sin embargo, en varios estudios, A. </a:t>
            </a:r>
            <a:r>
              <a:rPr lang="es-ES" altLang="pt-BR" dirty="0" err="1" smtClean="0">
                <a:latin typeface="Arial" pitchFamily="34" charset="0"/>
              </a:rPr>
              <a:t>amazonicus</a:t>
            </a:r>
            <a:r>
              <a:rPr lang="es-ES" altLang="pt-BR" dirty="0" smtClean="0">
                <a:latin typeface="Arial" pitchFamily="34" charset="0"/>
              </a:rPr>
              <a:t> se demostró que era totalmente inactivo contra las formas sanguíneas de </a:t>
            </a:r>
            <a:r>
              <a:rPr lang="es-ES" altLang="pt-BR" dirty="0" err="1" smtClean="0">
                <a:latin typeface="Arial" pitchFamily="34" charset="0"/>
              </a:rPr>
              <a:t>Plasmodium</a:t>
            </a:r>
            <a:r>
              <a:rPr lang="es-ES" altLang="pt-BR" dirty="0" smtClean="0">
                <a:latin typeface="Arial" pitchFamily="34" charset="0"/>
              </a:rPr>
              <a:t> in vitro e in vivo. Este resultado demuestra que no siempre es el foco principal de un tratamiento antipalúdico una acción </a:t>
            </a:r>
            <a:r>
              <a:rPr lang="es-ES" altLang="pt-BR" dirty="0" err="1" smtClean="0">
                <a:latin typeface="Arial" pitchFamily="34" charset="0"/>
              </a:rPr>
              <a:t>antiplasmodial</a:t>
            </a:r>
            <a:r>
              <a:rPr lang="es-ES" altLang="pt-BR" dirty="0" smtClean="0">
                <a:latin typeface="Arial" pitchFamily="34" charset="0"/>
              </a:rPr>
              <a:t> directa porque esta especie es conocida por su depurativo, estimulante, enérgica y propiedades revitalizantes (Oliveira et al., 2011b). La malaria es considerada como una enfermedad que afecta a la persona en su conjunto, por lo que es necesario para tratar todos los síntomas (fiebre, hígado y bazo hinchazón, dolor de cabeza, dolor de cuerpo, malestar general, etc.), así como la limpieza y el fortalecimiento del cuerpo para la curación. </a:t>
            </a:r>
            <a:r>
              <a:rPr lang="es-ES" altLang="pt-BR" dirty="0" err="1" smtClean="0">
                <a:latin typeface="Arial" pitchFamily="34" charset="0"/>
              </a:rPr>
              <a:t>Clarkson</a:t>
            </a:r>
            <a:r>
              <a:rPr lang="es-ES" altLang="pt-BR" dirty="0" smtClean="0">
                <a:latin typeface="Arial" pitchFamily="34" charset="0"/>
              </a:rPr>
              <a:t> et al. (2004) también destacó que algunas plantas actúan como antipiréticos o </a:t>
            </a:r>
            <a:r>
              <a:rPr lang="es-ES" altLang="pt-BR" dirty="0" err="1" smtClean="0">
                <a:latin typeface="Arial" pitchFamily="34" charset="0"/>
              </a:rPr>
              <a:t>inmunoestimulantes</a:t>
            </a:r>
            <a:r>
              <a:rPr lang="es-ES" altLang="pt-BR" dirty="0" smtClean="0">
                <a:latin typeface="Arial" pitchFamily="34" charset="0"/>
              </a:rPr>
              <a:t> para aliviar los síntomas de la malaria, en lugar de tener actividad antiparasitaria.</a:t>
            </a:r>
            <a:endParaRPr lang="pt-BR" altLang="pt-BR" dirty="0"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a:ln/>
        </p:spPr>
      </p:sp>
      <p:sp>
        <p:nvSpPr>
          <p:cNvPr id="1361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smtClean="0">
              <a:latin typeface="Arial" pitchFamily="34" charset="0"/>
            </a:endParaRPr>
          </a:p>
        </p:txBody>
      </p:sp>
      <p:sp>
        <p:nvSpPr>
          <p:cNvPr id="13619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1C35BEFE-BCAE-40BD-A72E-7AC7357E89A5}" type="slidenum">
              <a:rPr lang="pt-BR" altLang="pt-BR" sz="1300"/>
              <a:pPr/>
              <a:t>35</a:t>
            </a:fld>
            <a:endParaRPr lang="pt-BR" altLang="pt-B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pitchFamily="34" charset="0"/>
              </a:defRPr>
            </a:lvl1pPr>
            <a:lvl2pPr marL="724154" indent="-278521">
              <a:defRPr sz="1200">
                <a:solidFill>
                  <a:schemeClr val="tx1"/>
                </a:solidFill>
                <a:latin typeface="Arial" pitchFamily="34" charset="0"/>
              </a:defRPr>
            </a:lvl2pPr>
            <a:lvl3pPr marL="1114083" indent="-222817">
              <a:defRPr sz="1200">
                <a:solidFill>
                  <a:schemeClr val="tx1"/>
                </a:solidFill>
                <a:latin typeface="Arial" pitchFamily="34" charset="0"/>
              </a:defRPr>
            </a:lvl3pPr>
            <a:lvl4pPr marL="1559717" indent="-222817">
              <a:defRPr sz="1200">
                <a:solidFill>
                  <a:schemeClr val="tx1"/>
                </a:solidFill>
                <a:latin typeface="Arial" pitchFamily="34" charset="0"/>
              </a:defRPr>
            </a:lvl4pPr>
            <a:lvl5pPr marL="2005350" indent="-222817">
              <a:defRPr sz="1200">
                <a:solidFill>
                  <a:schemeClr val="tx1"/>
                </a:solidFill>
                <a:latin typeface="Arial" pitchFamily="34" charset="0"/>
              </a:defRPr>
            </a:lvl5pPr>
            <a:lvl6pPr marL="2450984" indent="-222817" eaLnBrk="0" fontAlgn="base" hangingPunct="0">
              <a:spcBef>
                <a:spcPct val="30000"/>
              </a:spcBef>
              <a:spcAft>
                <a:spcPct val="0"/>
              </a:spcAft>
              <a:defRPr sz="1200">
                <a:solidFill>
                  <a:schemeClr val="tx1"/>
                </a:solidFill>
                <a:latin typeface="Arial" pitchFamily="34" charset="0"/>
              </a:defRPr>
            </a:lvl6pPr>
            <a:lvl7pPr marL="2896618" indent="-222817" eaLnBrk="0" fontAlgn="base" hangingPunct="0">
              <a:spcBef>
                <a:spcPct val="30000"/>
              </a:spcBef>
              <a:spcAft>
                <a:spcPct val="0"/>
              </a:spcAft>
              <a:defRPr sz="1200">
                <a:solidFill>
                  <a:schemeClr val="tx1"/>
                </a:solidFill>
                <a:latin typeface="Arial" pitchFamily="34" charset="0"/>
              </a:defRPr>
            </a:lvl7pPr>
            <a:lvl8pPr marL="3342251" indent="-222817" eaLnBrk="0" fontAlgn="base" hangingPunct="0">
              <a:spcBef>
                <a:spcPct val="30000"/>
              </a:spcBef>
              <a:spcAft>
                <a:spcPct val="0"/>
              </a:spcAft>
              <a:defRPr sz="1200">
                <a:solidFill>
                  <a:schemeClr val="tx1"/>
                </a:solidFill>
                <a:latin typeface="Arial" pitchFamily="34" charset="0"/>
              </a:defRPr>
            </a:lvl8pPr>
            <a:lvl9pPr marL="3787884" indent="-222817" eaLnBrk="0" fontAlgn="base" hangingPunct="0">
              <a:spcBef>
                <a:spcPct val="30000"/>
              </a:spcBef>
              <a:spcAft>
                <a:spcPct val="0"/>
              </a:spcAft>
              <a:defRPr sz="1200">
                <a:solidFill>
                  <a:schemeClr val="tx1"/>
                </a:solidFill>
                <a:latin typeface="Arial" pitchFamily="34" charset="0"/>
              </a:defRPr>
            </a:lvl9pPr>
          </a:lstStyle>
          <a:p>
            <a:fld id="{F0509249-7EFD-4F8A-8B88-3FBD861C9751}" type="slidenum">
              <a:rPr lang="pt-BR" altLang="pt-BR" sz="1300"/>
              <a:pPr/>
              <a:t>37</a:t>
            </a:fld>
            <a:endParaRPr lang="pt-BR" altLang="pt-BR" sz="1300"/>
          </a:p>
        </p:txBody>
      </p:sp>
      <p:sp>
        <p:nvSpPr>
          <p:cNvPr id="142339" name="Rectangle 2"/>
          <p:cNvSpPr>
            <a:spLocks noGrp="1" noRot="1" noChangeAspect="1" noChangeArrowheads="1" noTextEdit="1"/>
          </p:cNvSpPr>
          <p:nvPr>
            <p:ph type="sldImg"/>
          </p:nvPr>
        </p:nvSpPr>
        <p:spPr>
          <a:xfrm>
            <a:off x="919163" y="749300"/>
            <a:ext cx="5006975" cy="3756025"/>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dirty="0"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38</a:t>
            </a:fld>
            <a:endParaRPr lang="pt-BR"/>
          </a:p>
        </p:txBody>
      </p:sp>
    </p:spTree>
    <p:extLst>
      <p:ext uri="{BB962C8B-B14F-4D97-AF65-F5344CB8AC3E}">
        <p14:creationId xmlns:p14="http://schemas.microsoft.com/office/powerpoint/2010/main" val="245093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smtClean="0"/>
              <a:t>Algunas plantas de América del Sur son dignas de mención en este sentido, como por ejemplo: </a:t>
            </a:r>
            <a:r>
              <a:rPr lang="es-ES" dirty="0" err="1" smtClean="0"/>
              <a:t>Lepidium</a:t>
            </a:r>
            <a:r>
              <a:rPr lang="es-ES" dirty="0" smtClean="0"/>
              <a:t> </a:t>
            </a:r>
            <a:r>
              <a:rPr lang="es-ES" dirty="0" err="1" smtClean="0"/>
              <a:t>meyenii</a:t>
            </a:r>
            <a:r>
              <a:rPr lang="es-ES" dirty="0" smtClean="0"/>
              <a:t>, </a:t>
            </a:r>
            <a:r>
              <a:rPr lang="es-ES" dirty="0" err="1" smtClean="0"/>
              <a:t>Ampelozyziphus</a:t>
            </a:r>
            <a:r>
              <a:rPr lang="es-ES" dirty="0" smtClean="0"/>
              <a:t> </a:t>
            </a:r>
            <a:r>
              <a:rPr lang="es-ES" dirty="0" err="1" smtClean="0"/>
              <a:t>amazonicus</a:t>
            </a:r>
            <a:r>
              <a:rPr lang="es-ES" dirty="0" smtClean="0"/>
              <a:t>, </a:t>
            </a:r>
            <a:r>
              <a:rPr lang="es-ES" dirty="0" err="1" smtClean="0"/>
              <a:t>Heteropterys</a:t>
            </a:r>
            <a:r>
              <a:rPr lang="es-ES" dirty="0" smtClean="0"/>
              <a:t> tomentosa, </a:t>
            </a:r>
            <a:r>
              <a:rPr lang="es-ES" dirty="0" err="1" smtClean="0"/>
              <a:t>Maytenus</a:t>
            </a:r>
            <a:r>
              <a:rPr lang="es-ES" dirty="0" smtClean="0"/>
              <a:t> </a:t>
            </a:r>
            <a:r>
              <a:rPr lang="es-ES" dirty="0" err="1" smtClean="0"/>
              <a:t>guyanensis</a:t>
            </a:r>
            <a:r>
              <a:rPr lang="es-ES" dirty="0" smtClean="0"/>
              <a:t>, </a:t>
            </a:r>
            <a:r>
              <a:rPr lang="es-ES" dirty="0" err="1" smtClean="0"/>
              <a:t>Pfaffia</a:t>
            </a:r>
            <a:r>
              <a:rPr lang="es-ES" dirty="0" smtClean="0"/>
              <a:t> </a:t>
            </a:r>
            <a:r>
              <a:rPr lang="es-ES" dirty="0" err="1" smtClean="0"/>
              <a:t>glomerata</a:t>
            </a:r>
            <a:r>
              <a:rPr lang="es-ES" dirty="0" smtClean="0"/>
              <a:t>, </a:t>
            </a:r>
            <a:r>
              <a:rPr lang="es-ES" dirty="0" err="1" smtClean="0"/>
              <a:t>Uncaria</a:t>
            </a:r>
            <a:r>
              <a:rPr lang="es-ES" dirty="0" smtClean="0"/>
              <a:t> </a:t>
            </a:r>
            <a:r>
              <a:rPr lang="es-ES" dirty="0" err="1" smtClean="0"/>
              <a:t>guianensis</a:t>
            </a:r>
            <a:r>
              <a:rPr lang="es-ES" dirty="0" smtClean="0"/>
              <a:t> y otras. Estas plantas merecen más atención y escrutinio a fin de encontrar evidencia científica que apoye sus usos populares. </a:t>
            </a:r>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39</a:t>
            </a:fld>
            <a:endParaRPr lang="pt-BR"/>
          </a:p>
        </p:txBody>
      </p:sp>
    </p:spTree>
    <p:extLst>
      <p:ext uri="{BB962C8B-B14F-4D97-AF65-F5344CB8AC3E}">
        <p14:creationId xmlns:p14="http://schemas.microsoft.com/office/powerpoint/2010/main" val="245093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40</a:t>
            </a:fld>
            <a:endParaRPr lang="pt-BR"/>
          </a:p>
        </p:txBody>
      </p:sp>
    </p:spTree>
    <p:extLst>
      <p:ext uri="{BB962C8B-B14F-4D97-AF65-F5344CB8AC3E}">
        <p14:creationId xmlns:p14="http://schemas.microsoft.com/office/powerpoint/2010/main" val="393900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4</a:t>
            </a:fld>
            <a:endParaRPr lang="pt-BR"/>
          </a:p>
        </p:txBody>
      </p:sp>
    </p:spTree>
    <p:extLst>
      <p:ext uri="{BB962C8B-B14F-4D97-AF65-F5344CB8AC3E}">
        <p14:creationId xmlns:p14="http://schemas.microsoft.com/office/powerpoint/2010/main" val="831175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5</a:t>
            </a:fld>
            <a:endParaRPr lang="pt-BR"/>
          </a:p>
        </p:txBody>
      </p:sp>
    </p:spTree>
    <p:extLst>
      <p:ext uri="{BB962C8B-B14F-4D97-AF65-F5344CB8AC3E}">
        <p14:creationId xmlns:p14="http://schemas.microsoft.com/office/powerpoint/2010/main" val="302420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6</a:t>
            </a:fld>
            <a:endParaRPr lang="pt-BR"/>
          </a:p>
        </p:txBody>
      </p:sp>
    </p:spTree>
    <p:extLst>
      <p:ext uri="{BB962C8B-B14F-4D97-AF65-F5344CB8AC3E}">
        <p14:creationId xmlns:p14="http://schemas.microsoft.com/office/powerpoint/2010/main" val="302420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7</a:t>
            </a:fld>
            <a:endParaRPr lang="pt-BR"/>
          </a:p>
        </p:txBody>
      </p:sp>
    </p:spTree>
    <p:extLst>
      <p:ext uri="{BB962C8B-B14F-4D97-AF65-F5344CB8AC3E}">
        <p14:creationId xmlns:p14="http://schemas.microsoft.com/office/powerpoint/2010/main" val="1237333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8</a:t>
            </a:fld>
            <a:endParaRPr lang="pt-BR"/>
          </a:p>
        </p:txBody>
      </p:sp>
    </p:spTree>
    <p:extLst>
      <p:ext uri="{BB962C8B-B14F-4D97-AF65-F5344CB8AC3E}">
        <p14:creationId xmlns:p14="http://schemas.microsoft.com/office/powerpoint/2010/main" val="228601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ES" dirty="0" smtClean="0"/>
          </a:p>
        </p:txBody>
      </p:sp>
      <p:sp>
        <p:nvSpPr>
          <p:cNvPr id="4" name="Espaço Reservado para Número de Slide 3"/>
          <p:cNvSpPr>
            <a:spLocks noGrp="1"/>
          </p:cNvSpPr>
          <p:nvPr>
            <p:ph type="sldNum" sz="quarter" idx="10"/>
          </p:nvPr>
        </p:nvSpPr>
        <p:spPr/>
        <p:txBody>
          <a:bodyPr/>
          <a:lstStyle/>
          <a:p>
            <a:fld id="{2819A620-E09D-4395-924F-B65365679DC1}" type="slidenum">
              <a:rPr lang="pt-BR" smtClean="0"/>
              <a:t>9</a:t>
            </a:fld>
            <a:endParaRPr lang="pt-BR"/>
          </a:p>
        </p:txBody>
      </p:sp>
    </p:spTree>
    <p:extLst>
      <p:ext uri="{BB962C8B-B14F-4D97-AF65-F5344CB8AC3E}">
        <p14:creationId xmlns:p14="http://schemas.microsoft.com/office/powerpoint/2010/main" val="185832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65195" y="4650640"/>
            <a:ext cx="7329840" cy="859205"/>
          </a:xfrm>
          <a:effectLst/>
        </p:spPr>
        <p:txBody>
          <a:bodyPr>
            <a:normAutofit/>
          </a:bodyPr>
          <a:lstStyle>
            <a:lvl1pPr algn="l">
              <a:defRPr sz="3600">
                <a:solidFill>
                  <a:srgbClr val="2A5A0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5195" y="5566870"/>
            <a:ext cx="7329840" cy="458115"/>
          </a:xfrm>
        </p:spPr>
        <p:txBody>
          <a:bodyPr>
            <a:normAutofit/>
          </a:bodyPr>
          <a:lstStyle>
            <a:lvl1pPr marL="0" indent="0" algn="l">
              <a:buNone/>
              <a:defRPr sz="2800">
                <a:solidFill>
                  <a:srgbClr val="7ABC3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458115"/>
          </a:xfrm>
        </p:spPr>
        <p:txBody>
          <a:bodyPr>
            <a:normAutofit/>
          </a:bodyPr>
          <a:lstStyle>
            <a:lvl1pPr algn="l">
              <a:defRPr sz="3600">
                <a:solidFill>
                  <a:srgbClr val="2A5A06"/>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29600" cy="3918803"/>
          </a:xfrm>
        </p:spPr>
        <p:txBody>
          <a:bodyPr/>
          <a:lstStyle>
            <a:lvl1pPr>
              <a:defRPr sz="2800">
                <a:solidFill>
                  <a:schemeClr val="accent3">
                    <a:lumMod val="50000"/>
                  </a:schemeClr>
                </a:solidFill>
              </a:defRPr>
            </a:lvl1pPr>
            <a:lvl2pPr>
              <a:defRPr>
                <a:solidFill>
                  <a:schemeClr val="accent3">
                    <a:lumMod val="50000"/>
                  </a:schemeClr>
                </a:solidFill>
              </a:defRPr>
            </a:lvl2pPr>
            <a:lvl3pPr>
              <a:defRPr>
                <a:solidFill>
                  <a:schemeClr val="accent3">
                    <a:lumMod val="50000"/>
                  </a:schemeClr>
                </a:solidFill>
              </a:defRPr>
            </a:lvl3pPr>
            <a:lvl4pPr>
              <a:defRPr>
                <a:solidFill>
                  <a:schemeClr val="accent3">
                    <a:lumMod val="50000"/>
                  </a:schemeClr>
                </a:solidFill>
              </a:defRPr>
            </a:lvl4pPr>
            <a:lvl5pPr>
              <a:defRPr>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6014" y="374900"/>
            <a:ext cx="6558080" cy="763525"/>
          </a:xfrm>
        </p:spPr>
        <p:txBody>
          <a:bodyPr>
            <a:normAutofit/>
          </a:bodyPr>
          <a:lstStyle>
            <a:lvl1pPr algn="l">
              <a:defRPr sz="3600">
                <a:solidFill>
                  <a:srgbClr val="7ABC3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76015" y="1291130"/>
            <a:ext cx="6558080" cy="4275740"/>
          </a:xfrm>
        </p:spPr>
        <p:txBody>
          <a:bodyPr/>
          <a:lstStyle>
            <a:lvl1pPr>
              <a:defRPr sz="2800">
                <a:solidFill>
                  <a:schemeClr val="accent3">
                    <a:lumMod val="50000"/>
                  </a:schemeClr>
                </a:solidFill>
              </a:defRPr>
            </a:lvl1pPr>
            <a:lvl2pPr>
              <a:defRPr>
                <a:solidFill>
                  <a:schemeClr val="accent3">
                    <a:lumMod val="50000"/>
                  </a:schemeClr>
                </a:solidFill>
              </a:defRPr>
            </a:lvl2pPr>
            <a:lvl3pPr>
              <a:defRPr>
                <a:solidFill>
                  <a:schemeClr val="accent3">
                    <a:lumMod val="50000"/>
                  </a:schemeClr>
                </a:solidFill>
              </a:defRPr>
            </a:lvl3pPr>
            <a:lvl4pPr>
              <a:defRPr>
                <a:solidFill>
                  <a:schemeClr val="accent3">
                    <a:lumMod val="50000"/>
                  </a:schemeClr>
                </a:solidFill>
              </a:defRPr>
            </a:lvl4pPr>
            <a:lvl5pPr>
              <a:defRPr>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29600" cy="532180"/>
          </a:xfrm>
        </p:spPr>
        <p:txBody>
          <a:bodyPr>
            <a:normAutofit/>
          </a:bodyPr>
          <a:lstStyle>
            <a:lvl1pPr algn="l">
              <a:defRPr sz="3600">
                <a:solidFill>
                  <a:schemeClr val="accent3">
                    <a:lumMod val="5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rgbClr val="7ABC3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accent3">
                    <a:lumMod val="50000"/>
                  </a:schemeClr>
                </a:solidFill>
              </a:defRPr>
            </a:lvl1pPr>
            <a:lvl2pPr>
              <a:defRPr sz="2000">
                <a:solidFill>
                  <a:schemeClr val="accent3">
                    <a:lumMod val="50000"/>
                  </a:schemeClr>
                </a:solidFill>
              </a:defRPr>
            </a:lvl2pPr>
            <a:lvl3pPr>
              <a:defRPr sz="1800">
                <a:solidFill>
                  <a:schemeClr val="accent3">
                    <a:lumMod val="50000"/>
                  </a:schemeClr>
                </a:solidFill>
              </a:defRPr>
            </a:lvl3pPr>
            <a:lvl4pPr>
              <a:defRPr sz="1600">
                <a:solidFill>
                  <a:schemeClr val="accent3">
                    <a:lumMod val="50000"/>
                  </a:schemeClr>
                </a:solidFill>
              </a:defRPr>
            </a:lvl4pPr>
            <a:lvl5pPr>
              <a:defRPr sz="1600">
                <a:solidFill>
                  <a:schemeClr val="accent3">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rgbClr val="7ABC3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accent3">
                    <a:lumMod val="50000"/>
                  </a:schemeClr>
                </a:solidFill>
              </a:defRPr>
            </a:lvl1pPr>
            <a:lvl2pPr>
              <a:defRPr sz="2000">
                <a:solidFill>
                  <a:schemeClr val="accent3">
                    <a:lumMod val="50000"/>
                  </a:schemeClr>
                </a:solidFill>
              </a:defRPr>
            </a:lvl2pPr>
            <a:lvl3pPr>
              <a:defRPr sz="1800">
                <a:solidFill>
                  <a:schemeClr val="accent3">
                    <a:lumMod val="50000"/>
                  </a:schemeClr>
                </a:solidFill>
              </a:defRPr>
            </a:lvl3pPr>
            <a:lvl4pPr>
              <a:defRPr sz="1600">
                <a:solidFill>
                  <a:schemeClr val="accent3">
                    <a:lumMod val="50000"/>
                  </a:schemeClr>
                </a:solidFill>
              </a:defRPr>
            </a:lvl4pPr>
            <a:lvl5pPr>
              <a:defRPr sz="1600">
                <a:solidFill>
                  <a:schemeClr val="accent3">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jpeg"/><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jpe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1670" y="1681005"/>
            <a:ext cx="8398775" cy="2443280"/>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3600" kern="1200">
                <a:solidFill>
                  <a:srgbClr val="2A5A06"/>
                </a:solidFill>
                <a:latin typeface="+mj-lt"/>
                <a:ea typeface="+mj-ea"/>
                <a:cs typeface="+mj-cs"/>
              </a:defRPr>
            </a:lvl1pPr>
          </a:lstStyle>
          <a:p>
            <a:pPr algn="ctr"/>
            <a:r>
              <a:rPr lang="pt-BR" sz="4100" b="1" dirty="0" err="1" smtClean="0">
                <a:solidFill>
                  <a:srgbClr val="C00000"/>
                </a:solidFill>
              </a:rPr>
              <a:t>Desarrollo</a:t>
            </a:r>
            <a:r>
              <a:rPr lang="pt-BR" sz="4100" b="1" dirty="0" smtClean="0">
                <a:solidFill>
                  <a:srgbClr val="C00000"/>
                </a:solidFill>
              </a:rPr>
              <a:t> de </a:t>
            </a:r>
            <a:r>
              <a:rPr lang="pt-BR" sz="4100" b="1" dirty="0" err="1" smtClean="0">
                <a:solidFill>
                  <a:srgbClr val="C00000"/>
                </a:solidFill>
              </a:rPr>
              <a:t>fitoterapéuticos</a:t>
            </a:r>
            <a:r>
              <a:rPr lang="pt-BR" sz="4100" b="1" dirty="0" smtClean="0">
                <a:solidFill>
                  <a:srgbClr val="C00000"/>
                </a:solidFill>
              </a:rPr>
              <a:t> </a:t>
            </a:r>
            <a:r>
              <a:rPr lang="pt-BR" sz="4100" b="1" dirty="0" err="1" smtClean="0">
                <a:solidFill>
                  <a:srgbClr val="C00000"/>
                </a:solidFill>
              </a:rPr>
              <a:t>adaptógenos</a:t>
            </a:r>
            <a:r>
              <a:rPr lang="pt-BR" sz="4100" b="1" dirty="0" smtClean="0">
                <a:solidFill>
                  <a:srgbClr val="C00000"/>
                </a:solidFill>
              </a:rPr>
              <a:t>:</a:t>
            </a:r>
            <a:br>
              <a:rPr lang="pt-BR" sz="4100" b="1" dirty="0" smtClean="0">
                <a:solidFill>
                  <a:srgbClr val="C00000"/>
                </a:solidFill>
              </a:rPr>
            </a:br>
            <a:r>
              <a:rPr lang="pt-BR" sz="1400" b="1" dirty="0" smtClean="0">
                <a:solidFill>
                  <a:srgbClr val="C00000"/>
                </a:solidFill>
              </a:rPr>
              <a:t> </a:t>
            </a:r>
            <a:r>
              <a:rPr lang="pt-BR" b="1" dirty="0" smtClean="0">
                <a:solidFill>
                  <a:srgbClr val="C00000"/>
                </a:solidFill>
              </a:rPr>
              <a:t/>
            </a:r>
            <a:br>
              <a:rPr lang="pt-BR" b="1" dirty="0" smtClean="0">
                <a:solidFill>
                  <a:srgbClr val="C00000"/>
                </a:solidFill>
              </a:rPr>
            </a:br>
            <a:r>
              <a:rPr lang="pt-BR" sz="3400" b="1" dirty="0" smtClean="0">
                <a:solidFill>
                  <a:srgbClr val="C00000"/>
                </a:solidFill>
              </a:rPr>
              <a:t>de </a:t>
            </a:r>
            <a:r>
              <a:rPr lang="pt-BR" sz="3400" b="1" dirty="0" err="1" smtClean="0">
                <a:solidFill>
                  <a:srgbClr val="C00000"/>
                </a:solidFill>
              </a:rPr>
              <a:t>la</a:t>
            </a:r>
            <a:r>
              <a:rPr lang="pt-BR" sz="3400" b="1" dirty="0" smtClean="0">
                <a:solidFill>
                  <a:srgbClr val="C00000"/>
                </a:solidFill>
              </a:rPr>
              <a:t> medicina tradicional para </a:t>
            </a:r>
            <a:r>
              <a:rPr lang="pt-BR" sz="3400" b="1" dirty="0" err="1" smtClean="0">
                <a:solidFill>
                  <a:srgbClr val="C00000"/>
                </a:solidFill>
              </a:rPr>
              <a:t>su</a:t>
            </a:r>
            <a:r>
              <a:rPr lang="pt-BR" sz="3400" b="1" dirty="0" smtClean="0">
                <a:solidFill>
                  <a:srgbClr val="C00000"/>
                </a:solidFill>
              </a:rPr>
              <a:t> uso                          </a:t>
            </a:r>
            <a:r>
              <a:rPr lang="pt-BR" sz="3400" b="1" dirty="0" err="1" smtClean="0">
                <a:solidFill>
                  <a:srgbClr val="C00000"/>
                </a:solidFill>
              </a:rPr>
              <a:t>en</a:t>
            </a:r>
            <a:r>
              <a:rPr lang="pt-BR" sz="3400" b="1" dirty="0" smtClean="0">
                <a:solidFill>
                  <a:srgbClr val="C00000"/>
                </a:solidFill>
              </a:rPr>
              <a:t> </a:t>
            </a:r>
            <a:r>
              <a:rPr lang="pt-BR" sz="3400" b="1" dirty="0" err="1" smtClean="0">
                <a:solidFill>
                  <a:srgbClr val="C00000"/>
                </a:solidFill>
              </a:rPr>
              <a:t>el</a:t>
            </a:r>
            <a:r>
              <a:rPr lang="pt-BR" sz="3400" b="1" dirty="0" smtClean="0">
                <a:solidFill>
                  <a:srgbClr val="C00000"/>
                </a:solidFill>
              </a:rPr>
              <a:t> </a:t>
            </a:r>
            <a:r>
              <a:rPr lang="pt-BR" sz="3400" b="1" dirty="0" err="1" smtClean="0">
                <a:solidFill>
                  <a:srgbClr val="C00000"/>
                </a:solidFill>
              </a:rPr>
              <a:t>nivel</a:t>
            </a:r>
            <a:r>
              <a:rPr lang="pt-BR" sz="3400" b="1" dirty="0" smtClean="0">
                <a:solidFill>
                  <a:srgbClr val="C00000"/>
                </a:solidFill>
              </a:rPr>
              <a:t> clínico</a:t>
            </a:r>
            <a:endParaRPr lang="en-US" sz="3400" dirty="0">
              <a:solidFill>
                <a:srgbClr val="C00000"/>
              </a:solidFill>
            </a:endParaRPr>
          </a:p>
        </p:txBody>
      </p:sp>
      <p:sp>
        <p:nvSpPr>
          <p:cNvPr id="7" name="Subtitle 2"/>
          <p:cNvSpPr txBox="1">
            <a:spLocks/>
          </p:cNvSpPr>
          <p:nvPr/>
        </p:nvSpPr>
        <p:spPr>
          <a:xfrm>
            <a:off x="2015986" y="4386174"/>
            <a:ext cx="5344675" cy="45811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3">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smtClean="0">
                <a:solidFill>
                  <a:schemeClr val="tx1">
                    <a:lumMod val="65000"/>
                    <a:lumOff val="35000"/>
                  </a:schemeClr>
                </a:solidFill>
              </a:rPr>
              <a:t>Prof. Dr. </a:t>
            </a:r>
            <a:r>
              <a:rPr lang="en-US" b="1" dirty="0" err="1" smtClean="0">
                <a:solidFill>
                  <a:schemeClr val="tx1">
                    <a:lumMod val="65000"/>
                    <a:lumOff val="35000"/>
                  </a:schemeClr>
                </a:solidFill>
              </a:rPr>
              <a:t>Danilo</a:t>
            </a:r>
            <a:r>
              <a:rPr lang="en-US" b="1" dirty="0" smtClean="0">
                <a:solidFill>
                  <a:schemeClr val="tx1">
                    <a:lumMod val="65000"/>
                    <a:lumOff val="35000"/>
                  </a:schemeClr>
                </a:solidFill>
              </a:rPr>
              <a:t> </a:t>
            </a:r>
            <a:r>
              <a:rPr lang="en-US" b="1" dirty="0" err="1" smtClean="0">
                <a:solidFill>
                  <a:schemeClr val="tx1">
                    <a:lumMod val="65000"/>
                    <a:lumOff val="35000"/>
                  </a:schemeClr>
                </a:solidFill>
              </a:rPr>
              <a:t>Ribeiro</a:t>
            </a:r>
            <a:r>
              <a:rPr lang="en-US" b="1" dirty="0" smtClean="0">
                <a:solidFill>
                  <a:schemeClr val="tx1">
                    <a:lumMod val="65000"/>
                    <a:lumOff val="35000"/>
                  </a:schemeClr>
                </a:solidFill>
              </a:rPr>
              <a:t> de Oliveira</a:t>
            </a:r>
          </a:p>
        </p:txBody>
      </p:sp>
      <p:pic>
        <p:nvPicPr>
          <p:cNvPr id="9" name="Picture 8" descr="https://bibliotecafarmaciaufrj.files.wordpress.com/2013/05/logo-farmc3a1c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6490" y="5091801"/>
            <a:ext cx="1068935" cy="10608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encrypted-tbn0.gstatic.com/images?q=tbn:ANd9GcQ8YFcPNjUM1ivEWQNlcdHT9W3_hWKyWeirTpwn8qzgGJfWYWHh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867" y="5083703"/>
            <a:ext cx="2664213" cy="1068935"/>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5488230" y="6483100"/>
            <a:ext cx="3664920" cy="369332"/>
          </a:xfrm>
          <a:prstGeom prst="rect">
            <a:avLst/>
          </a:prstGeom>
          <a:solidFill>
            <a:schemeClr val="bg1"/>
          </a:solidFill>
        </p:spPr>
        <p:txBody>
          <a:bodyPr wrap="square" rtlCol="0">
            <a:spAutoFit/>
          </a:bodyPr>
          <a:lstStyle/>
          <a:p>
            <a:pPr algn="ctr"/>
            <a:r>
              <a:rPr lang="pt-BR" dirty="0" smtClean="0"/>
              <a:t>E-mail:   oliveiradr@pharma.ufrj.br</a:t>
            </a:r>
            <a:endParaRPr lang="pt-BR" dirty="0"/>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697900" y="1942894"/>
            <a:ext cx="7177135" cy="4262092"/>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3600" kern="1200">
                <a:solidFill>
                  <a:srgbClr val="7ABC32"/>
                </a:solidFill>
                <a:latin typeface="+mj-lt"/>
                <a:ea typeface="+mj-ea"/>
                <a:cs typeface="+mj-cs"/>
              </a:defRPr>
            </a:lvl1pPr>
          </a:lstStyle>
          <a:p>
            <a:pPr algn="ctr">
              <a:lnSpc>
                <a:spcPts val="4700"/>
              </a:lnSpc>
              <a:spcAft>
                <a:spcPts val="1200"/>
              </a:spcAft>
            </a:pPr>
            <a:r>
              <a:rPr lang="es-ES" sz="3300" b="1" dirty="0">
                <a:solidFill>
                  <a:schemeClr val="tx1">
                    <a:lumMod val="95000"/>
                    <a:lumOff val="5000"/>
                  </a:schemeClr>
                </a:solidFill>
              </a:rPr>
              <a:t>"Salud" como la ausencia de enfermedad es </a:t>
            </a:r>
            <a:r>
              <a:rPr lang="es-ES" sz="3300" b="1" dirty="0" smtClean="0">
                <a:solidFill>
                  <a:schemeClr val="tx1">
                    <a:lumMod val="95000"/>
                    <a:lumOff val="5000"/>
                  </a:schemeClr>
                </a:solidFill>
              </a:rPr>
              <a:t>la </a:t>
            </a:r>
            <a:r>
              <a:rPr lang="es-ES" sz="3300" b="1" dirty="0">
                <a:solidFill>
                  <a:schemeClr val="tx1">
                    <a:lumMod val="95000"/>
                    <a:lumOff val="5000"/>
                  </a:schemeClr>
                </a:solidFill>
              </a:rPr>
              <a:t>normalidad estadística de </a:t>
            </a:r>
            <a:r>
              <a:rPr lang="es-ES" sz="3300" b="1" dirty="0" smtClean="0">
                <a:solidFill>
                  <a:schemeClr val="tx1">
                    <a:lumMod val="95000"/>
                    <a:lumOff val="5000"/>
                  </a:schemeClr>
                </a:solidFill>
              </a:rPr>
              <a:t>las funciones corporales, </a:t>
            </a:r>
            <a:r>
              <a:rPr lang="es-ES" sz="3300" b="1" dirty="0">
                <a:solidFill>
                  <a:schemeClr val="tx1">
                    <a:lumMod val="95000"/>
                    <a:lumOff val="5000"/>
                  </a:schemeClr>
                </a:solidFill>
              </a:rPr>
              <a:t>es decir, la capacidad de realizar todas las funciones fisiológicas típicas con al menos la eficiencia típica </a:t>
            </a:r>
            <a:br>
              <a:rPr lang="es-ES" sz="3300" b="1" dirty="0">
                <a:solidFill>
                  <a:schemeClr val="tx1">
                    <a:lumMod val="95000"/>
                    <a:lumOff val="5000"/>
                  </a:schemeClr>
                </a:solidFill>
              </a:rPr>
            </a:br>
            <a:r>
              <a:rPr lang="es-ES" sz="2800" dirty="0">
                <a:solidFill>
                  <a:schemeClr val="tx1">
                    <a:lumMod val="95000"/>
                    <a:lumOff val="5000"/>
                  </a:schemeClr>
                </a:solidFill>
              </a:rPr>
              <a:t>(</a:t>
            </a:r>
            <a:r>
              <a:rPr lang="es-ES" sz="2800" dirty="0" err="1">
                <a:solidFill>
                  <a:schemeClr val="tx1">
                    <a:lumMod val="95000"/>
                    <a:lumOff val="5000"/>
                  </a:schemeClr>
                </a:solidFill>
              </a:rPr>
              <a:t>Boorse</a:t>
            </a:r>
            <a:r>
              <a:rPr lang="es-ES" sz="2800" dirty="0">
                <a:solidFill>
                  <a:schemeClr val="tx1">
                    <a:lumMod val="95000"/>
                    <a:lumOff val="5000"/>
                  </a:schemeClr>
                </a:solidFill>
              </a:rPr>
              <a:t>, 1997</a:t>
            </a:r>
            <a:r>
              <a:rPr lang="es-ES" sz="2800" dirty="0" smtClean="0">
                <a:solidFill>
                  <a:schemeClr val="tx1">
                    <a:lumMod val="95000"/>
                    <a:lumOff val="5000"/>
                  </a:schemeClr>
                </a:solidFill>
              </a:rPr>
              <a:t>)</a:t>
            </a:r>
            <a:endParaRPr lang="es-ES" sz="2800" dirty="0">
              <a:solidFill>
                <a:schemeClr val="tx1">
                  <a:lumMod val="95000"/>
                  <a:lumOff val="5000"/>
                </a:schemeClr>
              </a:solidFill>
            </a:endParaRPr>
          </a:p>
        </p:txBody>
      </p:sp>
      <p:sp>
        <p:nvSpPr>
          <p:cNvPr id="7" name="Retângulo 6"/>
          <p:cNvSpPr/>
          <p:nvPr/>
        </p:nvSpPr>
        <p:spPr>
          <a:xfrm>
            <a:off x="2774732" y="519322"/>
            <a:ext cx="5483732" cy="1077218"/>
          </a:xfrm>
          <a:prstGeom prst="rect">
            <a:avLst/>
          </a:prstGeom>
          <a:solidFill>
            <a:schemeClr val="bg1"/>
          </a:solidFill>
        </p:spPr>
        <p:txBody>
          <a:bodyPr wrap="square">
            <a:spAutoFit/>
          </a:bodyPr>
          <a:lstStyle/>
          <a:p>
            <a:pPr lvl="0" algn="ctr">
              <a:spcBef>
                <a:spcPct val="20000"/>
              </a:spcBef>
            </a:pPr>
            <a:r>
              <a:rPr lang="en-US" sz="3200" b="1" dirty="0">
                <a:solidFill>
                  <a:srgbClr val="C00000"/>
                </a:solidFill>
                <a:latin typeface="Comic Sans MS" pitchFamily="66" charset="0"/>
              </a:rPr>
              <a:t>Concepción </a:t>
            </a:r>
            <a:r>
              <a:rPr lang="en-US" sz="3200" b="1" dirty="0" smtClean="0">
                <a:solidFill>
                  <a:srgbClr val="C00000"/>
                </a:solidFill>
                <a:latin typeface="Comic Sans MS" pitchFamily="66" charset="0"/>
              </a:rPr>
              <a:t>BIOMÉDICA de </a:t>
            </a:r>
            <a:r>
              <a:rPr lang="en-US" sz="3200" b="1" dirty="0" err="1" smtClean="0">
                <a:solidFill>
                  <a:srgbClr val="C00000"/>
                </a:solidFill>
                <a:latin typeface="Comic Sans MS" pitchFamily="66" charset="0"/>
              </a:rPr>
              <a:t>Salud</a:t>
            </a:r>
            <a:endParaRPr lang="en-US" sz="3200" b="1" dirty="0">
              <a:solidFill>
                <a:srgbClr val="C00000"/>
              </a:solidFill>
              <a:latin typeface="Comic Sans MS" pitchFamily="66" charset="0"/>
            </a:endParaRPr>
          </a:p>
        </p:txBody>
      </p:sp>
    </p:spTree>
    <p:extLst>
      <p:ext uri="{BB962C8B-B14F-4D97-AF65-F5344CB8AC3E}">
        <p14:creationId xmlns:p14="http://schemas.microsoft.com/office/powerpoint/2010/main" val="1400315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76015" y="2054655"/>
            <a:ext cx="6871725" cy="4262092"/>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3600" kern="1200">
                <a:solidFill>
                  <a:srgbClr val="7ABC32"/>
                </a:solidFill>
                <a:latin typeface="+mj-lt"/>
                <a:ea typeface="+mj-ea"/>
                <a:cs typeface="+mj-cs"/>
              </a:defRPr>
            </a:lvl1pPr>
          </a:lstStyle>
          <a:p>
            <a:pPr algn="ctr">
              <a:lnSpc>
                <a:spcPts val="4200"/>
              </a:lnSpc>
              <a:spcAft>
                <a:spcPts val="1200"/>
              </a:spcAft>
            </a:pPr>
            <a:r>
              <a:rPr lang="es-ES" sz="2800" b="1" dirty="0">
                <a:solidFill>
                  <a:schemeClr val="tx1"/>
                </a:solidFill>
                <a:latin typeface="Comic Sans MS" pitchFamily="66" charset="0"/>
              </a:rPr>
              <a:t>'La salud holística' amplía el enfoque de la medicina moderna en los síntomas y la enfermedad para incluir otros ámbitos relacionados con la salud, como la nutrición, el bienestar psicológico y espiritual, las relaciones interpersonales, y las influencias ambientales </a:t>
            </a:r>
            <a:r>
              <a:rPr lang="es-ES" sz="3200" b="1" dirty="0">
                <a:solidFill>
                  <a:schemeClr val="tx1"/>
                </a:solidFill>
                <a:latin typeface="Comic Sans MS" pitchFamily="66" charset="0"/>
              </a:rPr>
              <a:t/>
            </a:r>
            <a:br>
              <a:rPr lang="es-ES" sz="3200" b="1" dirty="0">
                <a:solidFill>
                  <a:schemeClr val="tx1"/>
                </a:solidFill>
                <a:latin typeface="Comic Sans MS" pitchFamily="66" charset="0"/>
              </a:rPr>
            </a:br>
            <a:r>
              <a:rPr lang="es-ES" sz="2000" dirty="0">
                <a:solidFill>
                  <a:schemeClr val="tx1"/>
                </a:solidFill>
                <a:latin typeface="Comic Sans MS" pitchFamily="66" charset="0"/>
              </a:rPr>
              <a:t>(</a:t>
            </a:r>
            <a:r>
              <a:rPr lang="es-ES" sz="2000" dirty="0" err="1">
                <a:solidFill>
                  <a:schemeClr val="tx1"/>
                </a:solidFill>
                <a:latin typeface="Comic Sans MS" pitchFamily="66" charset="0"/>
              </a:rPr>
              <a:t>Lowenberg</a:t>
            </a:r>
            <a:r>
              <a:rPr lang="es-ES" sz="2000" dirty="0">
                <a:solidFill>
                  <a:schemeClr val="tx1"/>
                </a:solidFill>
                <a:latin typeface="Comic Sans MS" pitchFamily="66" charset="0"/>
              </a:rPr>
              <a:t> y Davis, 1994</a:t>
            </a:r>
            <a:r>
              <a:rPr lang="es-ES" sz="2000" dirty="0" smtClean="0">
                <a:solidFill>
                  <a:schemeClr val="tx1"/>
                </a:solidFill>
                <a:latin typeface="Comic Sans MS" pitchFamily="66" charset="0"/>
              </a:rPr>
              <a:t>).</a:t>
            </a:r>
            <a:endParaRPr lang="es-ES" sz="2800" dirty="0">
              <a:solidFill>
                <a:schemeClr val="tx1"/>
              </a:solidFill>
            </a:endParaRPr>
          </a:p>
        </p:txBody>
      </p:sp>
      <p:sp>
        <p:nvSpPr>
          <p:cNvPr id="7" name="Retângulo 6"/>
          <p:cNvSpPr/>
          <p:nvPr/>
        </p:nvSpPr>
        <p:spPr>
          <a:xfrm>
            <a:off x="2709667" y="396211"/>
            <a:ext cx="5527253" cy="1107996"/>
          </a:xfrm>
          <a:prstGeom prst="rect">
            <a:avLst/>
          </a:prstGeom>
          <a:solidFill>
            <a:schemeClr val="bg1"/>
          </a:solidFill>
        </p:spPr>
        <p:txBody>
          <a:bodyPr wrap="square">
            <a:spAutoFit/>
          </a:bodyPr>
          <a:lstStyle/>
          <a:p>
            <a:pPr lvl="0" algn="ctr">
              <a:spcBef>
                <a:spcPct val="20000"/>
              </a:spcBef>
            </a:pPr>
            <a:r>
              <a:rPr lang="en-US" sz="3300" b="1" dirty="0">
                <a:solidFill>
                  <a:srgbClr val="C00000"/>
                </a:solidFill>
                <a:latin typeface="Comic Sans MS" pitchFamily="66" charset="0"/>
              </a:rPr>
              <a:t>Concepción </a:t>
            </a:r>
            <a:r>
              <a:rPr lang="en-US" sz="3300" b="1" dirty="0" smtClean="0">
                <a:solidFill>
                  <a:srgbClr val="C00000"/>
                </a:solidFill>
                <a:latin typeface="Comic Sans MS" pitchFamily="66" charset="0"/>
              </a:rPr>
              <a:t>HOLÍSTICA de </a:t>
            </a:r>
            <a:r>
              <a:rPr lang="en-US" sz="3300" b="1" dirty="0" err="1" smtClean="0">
                <a:solidFill>
                  <a:srgbClr val="C00000"/>
                </a:solidFill>
                <a:latin typeface="Comic Sans MS" pitchFamily="66" charset="0"/>
              </a:rPr>
              <a:t>Salud</a:t>
            </a:r>
            <a:endParaRPr lang="en-US" sz="3300" b="1" dirty="0">
              <a:solidFill>
                <a:srgbClr val="C00000"/>
              </a:solidFill>
              <a:latin typeface="Comic Sans MS" pitchFamily="66" charset="0"/>
            </a:endParaRPr>
          </a:p>
        </p:txBody>
      </p:sp>
    </p:spTree>
    <p:extLst>
      <p:ext uri="{BB962C8B-B14F-4D97-AF65-F5344CB8AC3E}">
        <p14:creationId xmlns:p14="http://schemas.microsoft.com/office/powerpoint/2010/main" val="232837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76015" y="2054656"/>
            <a:ext cx="6871725" cy="3359509"/>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3600" kern="1200">
                <a:solidFill>
                  <a:srgbClr val="7ABC32"/>
                </a:solidFill>
                <a:latin typeface="+mj-lt"/>
                <a:ea typeface="+mj-ea"/>
                <a:cs typeface="+mj-cs"/>
              </a:defRPr>
            </a:lvl1pPr>
          </a:lstStyle>
          <a:p>
            <a:pPr algn="ctr">
              <a:lnSpc>
                <a:spcPts val="4200"/>
              </a:lnSpc>
              <a:spcAft>
                <a:spcPts val="1200"/>
              </a:spcAft>
            </a:pPr>
            <a:r>
              <a:rPr lang="es-ES" sz="3000" b="1" dirty="0">
                <a:solidFill>
                  <a:schemeClr val="tx1"/>
                </a:solidFill>
                <a:latin typeface="Comic Sans MS" pitchFamily="66" charset="0"/>
              </a:rPr>
              <a:t>"Salud" es un estado de completo bienestar físico, mental y social </a:t>
            </a:r>
            <a:br>
              <a:rPr lang="es-ES" sz="3000" b="1" dirty="0">
                <a:solidFill>
                  <a:schemeClr val="tx1"/>
                </a:solidFill>
                <a:latin typeface="Comic Sans MS" pitchFamily="66" charset="0"/>
              </a:rPr>
            </a:br>
            <a:r>
              <a:rPr lang="es-ES" sz="3000" b="1" dirty="0">
                <a:solidFill>
                  <a:schemeClr val="tx1"/>
                </a:solidFill>
                <a:latin typeface="Comic Sans MS" pitchFamily="66" charset="0"/>
              </a:rPr>
              <a:t>y no solamente la ausencia de afecciones o enfermedades.</a:t>
            </a:r>
            <a:r>
              <a:rPr lang="es-ES" sz="2800" b="1" dirty="0">
                <a:solidFill>
                  <a:schemeClr val="tx1"/>
                </a:solidFill>
                <a:latin typeface="Comic Sans MS" pitchFamily="66" charset="0"/>
              </a:rPr>
              <a:t/>
            </a:r>
            <a:br>
              <a:rPr lang="es-ES" sz="2800" b="1" dirty="0">
                <a:solidFill>
                  <a:schemeClr val="tx1"/>
                </a:solidFill>
                <a:latin typeface="Comic Sans MS" pitchFamily="66" charset="0"/>
              </a:rPr>
            </a:br>
            <a:r>
              <a:rPr lang="es-ES" sz="1800" dirty="0">
                <a:solidFill>
                  <a:schemeClr val="tx1"/>
                </a:solidFill>
                <a:latin typeface="Comic Sans MS" pitchFamily="66" charset="0"/>
              </a:rPr>
              <a:t>(OMS, 2009).</a:t>
            </a:r>
            <a:endParaRPr lang="es-ES" sz="2800" dirty="0">
              <a:solidFill>
                <a:schemeClr val="tx1"/>
              </a:solidFill>
            </a:endParaRPr>
          </a:p>
        </p:txBody>
      </p:sp>
      <p:sp>
        <p:nvSpPr>
          <p:cNvPr id="7" name="Retângulo 6"/>
          <p:cNvSpPr/>
          <p:nvPr/>
        </p:nvSpPr>
        <p:spPr>
          <a:xfrm>
            <a:off x="2709667" y="641249"/>
            <a:ext cx="5527253" cy="1208472"/>
          </a:xfrm>
          <a:prstGeom prst="rect">
            <a:avLst/>
          </a:prstGeom>
          <a:solidFill>
            <a:schemeClr val="bg1"/>
          </a:solidFill>
        </p:spPr>
        <p:txBody>
          <a:bodyPr wrap="square">
            <a:spAutoFit/>
          </a:bodyPr>
          <a:lstStyle/>
          <a:p>
            <a:pPr lvl="0" algn="ctr">
              <a:lnSpc>
                <a:spcPts val="4500"/>
              </a:lnSpc>
              <a:spcBef>
                <a:spcPct val="20000"/>
              </a:spcBef>
            </a:pPr>
            <a:r>
              <a:rPr lang="en-US" sz="3300" b="1" dirty="0">
                <a:solidFill>
                  <a:srgbClr val="C00000"/>
                </a:solidFill>
                <a:latin typeface="Comic Sans MS" pitchFamily="66" charset="0"/>
              </a:rPr>
              <a:t>Concepción </a:t>
            </a:r>
            <a:r>
              <a:rPr lang="en-US" sz="3300" b="1" dirty="0" smtClean="0">
                <a:solidFill>
                  <a:srgbClr val="C00000"/>
                </a:solidFill>
                <a:latin typeface="Comic Sans MS" pitchFamily="66" charset="0"/>
              </a:rPr>
              <a:t>HOLÍSTICA de </a:t>
            </a:r>
            <a:r>
              <a:rPr lang="en-US" sz="3300" b="1" dirty="0" err="1" smtClean="0">
                <a:solidFill>
                  <a:srgbClr val="C00000"/>
                </a:solidFill>
                <a:latin typeface="Comic Sans MS" pitchFamily="66" charset="0"/>
              </a:rPr>
              <a:t>Salud</a:t>
            </a:r>
            <a:endParaRPr lang="en-US" sz="3300" b="1" dirty="0">
              <a:solidFill>
                <a:srgbClr val="C00000"/>
              </a:solidFill>
              <a:latin typeface="Comic Sans MS" pitchFamily="66" charset="0"/>
            </a:endParaRPr>
          </a:p>
        </p:txBody>
      </p:sp>
      <p:sp>
        <p:nvSpPr>
          <p:cNvPr id="2" name="AutoShape 2" descr="Resultado de imagen para holistic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58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434"/>
          <a:stretch/>
        </p:blipFill>
        <p:spPr bwMode="auto">
          <a:xfrm>
            <a:off x="7167986" y="5161401"/>
            <a:ext cx="1832460" cy="164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http://boothbaywellness.org/wp-content/uploads/2015/02/mind-heart-body-soul.jpg"/>
          <p:cNvPicPr>
            <a:picLocks noChangeAspect="1" noChangeArrowheads="1"/>
          </p:cNvPicPr>
          <p:nvPr/>
        </p:nvPicPr>
        <p:blipFill rotWithShape="1">
          <a:blip r:embed="rId5">
            <a:extLst>
              <a:ext uri="{28A0092B-C50C-407E-A947-70E740481C1C}">
                <a14:useLocalDpi xmlns:a14="http://schemas.microsoft.com/office/drawing/2010/main" val="0"/>
              </a:ext>
            </a:extLst>
          </a:blip>
          <a:srcRect l="13025" t="9081" r="12162" b="8518"/>
          <a:stretch/>
        </p:blipFill>
        <p:spPr bwMode="auto">
          <a:xfrm>
            <a:off x="9611265" y="4507648"/>
            <a:ext cx="1781503" cy="181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605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435317" y="644799"/>
            <a:ext cx="8551480" cy="646331"/>
          </a:xfrm>
          <a:prstGeom prst="rect">
            <a:avLst/>
          </a:prstGeom>
          <a:solidFill>
            <a:schemeClr val="bg1"/>
          </a:solidFill>
        </p:spPr>
        <p:txBody>
          <a:bodyPr wrap="square">
            <a:spAutoFit/>
          </a:bodyPr>
          <a:lstStyle/>
          <a:p>
            <a:pPr lvl="0" algn="ctr">
              <a:spcBef>
                <a:spcPct val="20000"/>
              </a:spcBef>
            </a:pPr>
            <a:r>
              <a:rPr lang="en-US" sz="3600" b="1" dirty="0">
                <a:solidFill>
                  <a:srgbClr val="C00000"/>
                </a:solidFill>
                <a:latin typeface="Comic Sans MS" pitchFamily="66" charset="0"/>
              </a:rPr>
              <a:t>Concepción </a:t>
            </a:r>
            <a:r>
              <a:rPr lang="en-US" sz="3600" b="1" dirty="0" err="1" smtClean="0">
                <a:solidFill>
                  <a:srgbClr val="C00000"/>
                </a:solidFill>
                <a:latin typeface="Comic Sans MS" pitchFamily="66" charset="0"/>
              </a:rPr>
              <a:t>Biomédica</a:t>
            </a:r>
            <a:r>
              <a:rPr lang="en-US" sz="3600" b="1" dirty="0" smtClean="0">
                <a:solidFill>
                  <a:srgbClr val="C00000"/>
                </a:solidFill>
                <a:latin typeface="Comic Sans MS" pitchFamily="66" charset="0"/>
              </a:rPr>
              <a:t> de </a:t>
            </a:r>
            <a:r>
              <a:rPr lang="en-US" sz="3600" b="1" dirty="0" err="1" smtClean="0">
                <a:solidFill>
                  <a:srgbClr val="C00000"/>
                </a:solidFill>
                <a:latin typeface="Comic Sans MS" pitchFamily="66" charset="0"/>
              </a:rPr>
              <a:t>Enfermedad</a:t>
            </a:r>
            <a:endParaRPr lang="en-US" sz="3600" b="1" dirty="0">
              <a:solidFill>
                <a:srgbClr val="C00000"/>
              </a:solidFill>
              <a:latin typeface="Comic Sans MS" pitchFamily="66" charset="0"/>
            </a:endParaRPr>
          </a:p>
        </p:txBody>
      </p:sp>
      <p:sp>
        <p:nvSpPr>
          <p:cNvPr id="3" name="CaixaDeTexto 2"/>
          <p:cNvSpPr txBox="1"/>
          <p:nvPr/>
        </p:nvSpPr>
        <p:spPr>
          <a:xfrm>
            <a:off x="448965" y="2207360"/>
            <a:ext cx="8551480" cy="2729722"/>
          </a:xfrm>
          <a:prstGeom prst="rect">
            <a:avLst/>
          </a:prstGeom>
          <a:noFill/>
        </p:spPr>
        <p:txBody>
          <a:bodyPr wrap="square" rtlCol="0">
            <a:spAutoFit/>
          </a:bodyPr>
          <a:lstStyle/>
          <a:p>
            <a:pPr marL="285750" indent="-285750">
              <a:lnSpc>
                <a:spcPts val="4000"/>
              </a:lnSpc>
              <a:spcAft>
                <a:spcPts val="2400"/>
              </a:spcAft>
              <a:buFont typeface="Wingdings" pitchFamily="2" charset="2"/>
              <a:buChar char="Ø"/>
            </a:pPr>
            <a:r>
              <a:rPr lang="es-ES" sz="2900" b="1" dirty="0" smtClean="0"/>
              <a:t> Centrase </a:t>
            </a:r>
            <a:r>
              <a:rPr lang="es-ES" sz="2900" b="1" dirty="0"/>
              <a:t>en la patología/enfermedad en el cuerpo como principal causa de la </a:t>
            </a:r>
            <a:r>
              <a:rPr lang="es-ES" sz="2900" b="1" dirty="0" smtClean="0"/>
              <a:t>enfermedad;</a:t>
            </a:r>
          </a:p>
          <a:p>
            <a:pPr marL="285750" indent="-285750">
              <a:lnSpc>
                <a:spcPts val="4000"/>
              </a:lnSpc>
              <a:spcAft>
                <a:spcPts val="2400"/>
              </a:spcAft>
              <a:buFont typeface="Wingdings" pitchFamily="2" charset="2"/>
              <a:buChar char="Ø"/>
            </a:pPr>
            <a:r>
              <a:rPr lang="es-ES" sz="2900" b="1" dirty="0" smtClean="0"/>
              <a:t> Identifica </a:t>
            </a:r>
            <a:r>
              <a:rPr lang="es-ES" sz="2900" b="1" dirty="0"/>
              <a:t>solo las causas </a:t>
            </a:r>
            <a:r>
              <a:rPr lang="es-ES" sz="2900" b="1" dirty="0" smtClean="0"/>
              <a:t>individuales;</a:t>
            </a:r>
          </a:p>
          <a:p>
            <a:pPr marL="285750" indent="-285750">
              <a:lnSpc>
                <a:spcPts val="4000"/>
              </a:lnSpc>
              <a:spcAft>
                <a:spcPts val="2400"/>
              </a:spcAft>
              <a:buFont typeface="Wingdings" pitchFamily="2" charset="2"/>
              <a:buChar char="Ø"/>
            </a:pPr>
            <a:r>
              <a:rPr lang="es-ES" sz="2900" b="1" dirty="0" smtClean="0"/>
              <a:t> Enfoque </a:t>
            </a:r>
            <a:r>
              <a:rPr lang="es-ES" sz="2900" b="1" dirty="0"/>
              <a:t>reduccionista</a:t>
            </a:r>
            <a:endParaRPr lang="pt-BR" sz="2900" dirty="0"/>
          </a:p>
        </p:txBody>
      </p:sp>
      <p:sp>
        <p:nvSpPr>
          <p:cNvPr id="4" name="AutoShape 2" descr="data:image/jpeg;base64,/9j/4AAQSkZJRgABAQAAAQABAAD/2wCEAAkGBxQSEhQUEhQVFRUVFBcVFRUXFRUUFRcVFBUXFhQUFBQYHCggGBolHBQVITEhJSkrLi4uFx8zODMsNygtLisBCgoKDg0OGxAQGywkHx8sLCwsLCwsLCwsLC0sLCwsLCwsLC0sLCwsLCwsLCwsLCwsLCwsLCwsLCwsLCwsLCwsLP/AABEIAMIBAwMBIgACEQEDEQH/xAAbAAABBQEBAAAAAAAAAAAAAAACAAEDBAUGB//EADsQAAEDAgMFBQcCBQUBAQAAAAEAAhEDIQQSMQVBUXGRBhMiYYEyQqGxwdHwFFIVI2KC4TNTcpLxskP/xAAZAQADAQEBAAAAAAAAAAAAAAABAgMABAX/xAAmEQACAgMAAgICAQUAAAAAAAAAAQIRAyExEkETUQQUYSIycaHh/9oADAMBAAIRAxEAPwDl3PAbJAsFk1Kpcb9Nyt493gaOP2WcpwXsvN7ou4ejdvz4LYo4WAYvdVtjsD3C9+ELoauFDY87KWSW6HgjDfTH/oUTmxuV3GEAxwn/AAqbnz81kMRgDyTmOCAlLMmGGKGyTkBKZCMIlKyCUgURQ3EKIkIzdQ1BGoWAwSmKaUnA8EwoxTFMQeBTErAHa2VuYXCBrW0iQ01T4yRdtNgDydNCY6LDpC/X5Lo8K11TD1Kzi2+Wm3QANZOeYv74+CnkuholCvigRTAEtpEBpcLGTJLmgGZgW4NhUdoPzVHklrjmN2iGn/iNwVh+0PEXBozFpaSRN3CCQDv14arPlNGNAbEYTGExSTijwnaEIKIFYxMyFdwpHBZzSrmGN0rQ8Xs22NHBSQOA6KKlojC52dKNHCtEaDolXA4Dohw7rJVSguk5EVVzZ0HTyTqtWFz+bk6rRHRhbQb4GkXA+qzIU2UAfVC2mToqrSBLbLuzsfk0seS6mvjRUZTdxc0Hzj66rh4Wthge6qZreGW7oLYIKnOCexoyfC/jfCfOPlYqgyQL/TopsdVzZXTcsbm5kST6GFBUd4Sd/wCX+KCWh72W2U22sFMzD03WII8wfosZuLKmZjo3Sg4P0FTRp4zZIYMxfLeIbJ9RKrtwlHXvrcC0g/VRt2u0iDP0VPEGHZhBaTaPyyEVLjYZOPo6DZ+zKFSZzQN9403LP21SpUyO6B85M/NRU9o5RGkj8Koul54haMJeVt6A2q0i3gcW8GzR0n5ro8Lte0FjXWmIEFYVMZRIEoW4140EITgpjRddNPG7QoauwwYeLWgfAiD0UuCxjJEUGlpuS5gJIjl+TyVOlthzWwWNI4u0UZ7QvBGVwEbmsH1SeEuJf7Dr7L+I2lhw8tOFbBF5EG+8HUeigFDD1GxTp1GuN5EuiBocx0vr5Khi+0NZ/vaeTQfgAqBx9T9x6p445V/0RyRPtSgymRldOYHwkgubwvvtxhTVsQP0NNlge9cfMi024THqFlurGZMHmAo3PJ19OSt4OlZNsYpk8piU4giUJScUkTCCeUyQQME0q3hjdVWqzh9Qgxom5SNlKFDTNkYXO+nSuGjhxZO5DhRZEQgiciCqy/5wSVhySrZFnGCnPT5BHiKRaQT72o4EGCCFYo1MjTxywDwJiI6FV69RzjLiSY3p9hInOvPBX8dUmjSI3S1/mScwP38wqTGT5ei2xhG1mPImNdRNhLj+cUJNIyTZXz5wCOEEcI8lUqk5b7/ktNuzGNZmDnB4GZrj7LoMQRxn5q5SAc2HNF4IH9UqfmkV8GzncLhX1DDGZuq2KGwgD/M/6j6lb+FsABAExYZb+YT4hsx625KEs8rpaKrAl04V2GgkE6EjoVJToNGrj6AqztJmWo7nPUKoutO0QcUmOHAefNJ1U7rckLkBRoxL3h3koX1DxKGUxWNYznISiyoXIijJiihMVgAOCFS5UxaiCiJJHlSLVjUBlTBGWpZVjUCmKkDUOVYA7FbwwuoaVNWqDboMeKNKkpgVFRFlK1c76dSWjQwzob6KQMkwoaT1PSclEkgqtK6SerVv+cEyNknBmVtTZ7aNVzIDxka682zCYnW0ptibIp4nEMokup55hwOa4aXRB5cVVdWc95e8y52pVjZWJ7rEUqn7ajSeUgO+Ep9pBZ32D7DYOn7YfUPFzoH/AFbC5nG4BtI1WsPhpVDbeWGHCbbgYXcYyp5rhu2Nd1KsyobsqMDTDhmLmEmzdwgi/muHDnlklTZVwUVZi1g4FpJLmhziGjcQRA+AWoKQcGwZDQDF9ABGn5dQ7YfkIgGBld5hpbM+R8QCWExIaXk+6LRvkGZ+C6pW1ZotI1adOZmw5mIPNZ21NuUaMgeN+kN3c3LHx+03vafFPBoMD/KwTQeT7JJJ6koQ/HvcmHJmrUS5jNqGo4uLRfnpuUdOsXGA0k+S1tndk6jodV/lg7j7R9N3qtRtKlSJp0gJEZifaJImJVXlgtR2SUZS2zEOCdBJtaY38lTcFvvff1/AsWtThxHAkIwm30Mo0RQhcjCBUEEUJCIJ4RAAhKkchWAKEoSRBYwMJ8qMBEVg0R5Ei1GEQC1mohLETWKTKjDULDQLWKamyISYFZpMlJKRSMSxTCla1NSolWqeGcVCUjoSIgIUraql/SFL9KQh5IRxK1XE3/OCZDWoeI/m5JNom7Nel2TNOka1eo1rQ2Q1viJMSAT9pXJVa7mmHtGmosD5hdNtjbDqjqFHSmCCeLiQW3PCHGy5ys7KXU3jM0E+RB0lp3J4W+iNaOhd25imxoolzw0AlzoBIETAErA2jth+Je11UCGzla1thMT5mYC0tk9lTWaKmfwO0O8wYNhO8eS0cfs+jhKYflzkuDZPsiQbkC504qMXhhKorY1Tkt8M/Eh9Yks8eYgOEWDdZHDhB4oW0TTezNpcOAG4AmI3kxC6HD4kOpNIaGjgLDn6rF22fA5zZBAkel1o5G3Q3jSs5WrSV3szX7rE03HQnKeThE9SFn/rSSZAPwUlN4cbSDoLb+Y3rrlG4tM501do7jtPiXUmBzP3AGb2M/4WbTwUnOSS83O74eS1f1jX0WvdclslsScw9q3MFYW0cU8QIyAif6jzO7kuDEnXidbroGOrtZZsF2/gFk1JOuvFSuCB4XXFUSewCFGQpg2Uz6R4Kli0QQiRubGohCAjYtAEJAKQtSDVrNQIanyqVrEWRCxlEhhFCkhOQhYfEjDU8IwnAQs1DNYjZTTgIgULGSDpU1coMVVpU1OopyKxo0qMK2yoFktrKRlZScSqNfvAmdUCze+TGul8QUTV3jMfzcks2rXuUlVIk+nW4rs/SdhcwEVQA5r5OoFwRpBXOdpsIMveixkNdwINgT8Auxxj8uHYBvaB8JKxcbh+8pvZ+5pA56g9YUlkakrMoJxZF2HxE0n0z7jsw/4vH3B6q03Zxz1O9Ae0kloNxrYxutZcdsXaxw1TNlzCC0tmPj5ELUq9rHPEf6ROhjO0+U6tPomnhn5tx4ycZqqZvV3NY2DDWgeQAXMbX2syHNZ4pBE6ATa3FTDs9ia3ic4QbhznTIPBXsP2RY273kng2w6lCLxQ67ZnKctJHIYHZxe4Zi1rdZLmgx5AldJRw9PwtpksBBdDSSRlHiJEkGwDtY1FrRtUsJTZOVomIk3PUrM2NTJHdtgOLqrGzxfSflE+bg0eqss/nwHwuKstbMxGamS2JA/mNImbxI/qa5/Rxid2Vt4ewef0V6jULGZngMa4TcAEhriDJ1kOsQb2HFZj6z8TUApS1jdXaEz+aJXfnfpDxrxr2zNceKJlQFwGsrc7QbNaMKXC7mFpzb4nKb+vwXK4Q+IOmINt9/NUxyU42hJ3CVHTYKvTDy3LZsAk7zvWlWpUnDQLkq+Eq0XS+4dfMLgkq3Q2gYk7tFKWK9xZSOT00WsZgImNPP6LMqUI8vkr1Pad7/GVJXAeJtzTxco9A6fDJcyNUgFbdT3FVntIVE7EaocFFKABE1YKY5agIRyhJWQRk5CZEFgDhFKQTtCBh2qRiBoTrBJQ5F3ihTZkKGTLBqJZ1WDkTXrUHyFVN0lDVddMjRNs9GxeJLqDMzQCcsEEwIFx04KgCrWGqOq4YlzcpaRA5GCRzBn1VNcUunTj4YW2NiFxL6epu5vnxH2XPVMORIIM8I+a9AYVzvaTZtQuNan4hADmi5tvA32V8OZ34sjlxLqOk7OYzNhqf9IyH+23yhS4itNlwey+0T6LXNDWnMZvIAOmn5ordDbVTEFtPOabnEAZQMribASbjqpS/Fak36BHLGq9nQ4isKd3uDR5kBc3U2uxrnBpMOe05h7sEHNG+IWm3seSZqvJO+XSfX/1W2dm6LdAS7cZNjuOq0cmKPux2skh9sYd+IpZQWvBxFQuqje2pkqNyxYTlBPCIU+CwjaTQ1o01TbIwuVmbSWQ+/tOD5mOZdf+rrZe8Nkn0G9LmyNulwbFCu9IdotaaNQPMNLCCeFrfFcOcIcgO9b+3g6p3ck5c8Fu6+hPH/Kp4nEAGBpNuQt9FbAnGP8AkTMk5bM4VXFuRxtM84WlhgzLlj13yqroJQtdC6JK0RWmBj6IYbfhRbPrQSDv0VTFOJN/wqKm8tITeNxpi+VS0bdS5umdTQUqoePMJwYKjsuRvpenNREK81wdYqKtRy+YRUvsDiVQbpnFGWoSE4oIKIJoTgLGDCIIQEQCARBPCcMRBi1hAKRUhYhLULDQEJKQNTBq1moq1NUkdWndJPaJtHpNQxSjSWaTN7LJJVp5/l0jM5qbTPGQDN+SqkLz5dOuHB2OUoKgKMFKMZu1uz9OtLh4H/uAsf8Ak3fzXKYrAVcM8Fw0cC1wu0kGRfcvQmrM7R4Rz6XgEuaQ6OIuCPir4szT8Xw58uJVa6bYxIewP3OAPUSsnF7boU/aqAng3xH4LkGUu9s5zhlFhNoG6Cph2fJuHiN3h/ygvxoRf9TN8sq/pR1pxBAhunHVUO8d3lwSHNmeDgYiPOR0UmzqbgxoeQAAG5uMaQOStPrhrSKLSTMF5GnEydFNKnRfz1ZDtOhTZRLqr4qS002B1y6Rq3faeS5evTzHwmQunpYpjg6nUYHA6yPjPHzCpVezVLVtSo3y8LgPkVfFNQ1I58ictmG2g4FRkEK5tPB1cPDg/Ow2DuB/a5pJjqlh8XTeId4XfA8iuhS1a2iVboz3CZUT2rVrYONLrNrUSDdNGSYsotdAbVLDIKuUtog62VN7Z8lWc1M4piqTjw2+9GoVhleRdYmHxOVXaeJB3wpygVjkLjqXqoKlMgqZmIjeFZY0EX/OSS2ulKTM7JKNlNXHYbgUm0ih5m8Su2mjaxSlilZhSd46oWGiDImhXP0LuLep+yA4J/CeRQsJWISLVI6mW6g9E0LWEGE8IgEQYtYaKtVtymUlVt/zgkmJvp02Ec40KM7mwNNAYAsiWQMcaeHZTBklxcDEFo0LSDrJ3hUztCp+8qLxNtsrGejow1G1q5N+Nf8Avd1KpVsQ7Uk9SisDfsWWVI71oTvC82qYx2mY9SoTjXj3ndSE36j+yb/JX0b/AGh2a5jy9oJa4ySNx3zz1VfC7ZcwBpAI47/ULI/iVX/cf/3d91G/FvMS4mNJMroWN1UtkHkp3E65mPY8gmRzBiVtUdotc0N8MboiNFxOztrOLmsqQWkxMQROhkLVxNDLdkg8QubJiV0zphO1Zo4nDw4OGiZ7z5+SHAbWDobUsYiVo1KbSFJtxdSKRprRlmoHtLHiWkXB/NVk1Njj3HwNwcPhIWvicPBVGrPmrQdf2snOKfSLD7NqhvhqM5S6D8LKKrQrD2qYPmHN+60sI2RCl/hxOko/JT2J4a0YdTCPue7dHkWutyBlUSW+fwXRtwLwd4utDD0bw9ode8gGeqZ5qF+Ozi30gdD1UYoldhtDZWHmzSzya4x6AzC57aeB7pwAdLSJB8vNUx5lInLG0UBI4rZ2biPD4jdR4PDh48XVQ1MGW6IyaloMU47OhpQ4fJPlg8VhYWo5h1K0KeMvJUHjaejpjkTL3ctOrVI3BM/qHqfqgw+NadVbp1GlSbkiiUWVjgD7r+v3CifTqsuRmHFt/hqtAt3hMzElp3oKbM4/Rm/xMQoztJp1A6K5tXZwrDNTgP6B3PgfNcnVLmkhzXAi0Qr41Ca0QnOUXtG67aNPh0UbtsMbowH1WM1lR3s03H0KR2fW/wBs9W/dU+KHsn8s3xF2rtkSfC1JZNTBVQbsd0SVPCBNzkdtWrU3TQrODKjaTCxx8LHOIkATNoi83WVWwdRvuEjUFviafULYr7IL2+JweXNaM1QEuAaPCAWkQpsHs+oxuXO2LAEZgQBpAmPvvlcnyRXDpSl7OVfI1BHoVUrVF6MKKY4ccB0QX5KXozxt+zy15lAWO1ynnBXqzaEboR9yU37i+if6/wDJ5EUwXrhwDTq1p5gFB/A6B1pUz/YEf3o/QP139nk4V7A7UfTIvmaPdN7cAdy9Df2Ywx//ABb6Fw+RUbuyWF3UyP73/dZ/l45LaAsU48ZQwmGo125qZBm5G8HgRuSfhKlKSw5m/tKvs7KYdplrXA8RUeD1lWqexw32alX1fn/+gVzPKvT1/J0pv2jnK+MqHWmR6Kv+rcDdq7NuE4knmG/QBQVdmToS3kGfVpTLPH6M0c3R2g0C4ItwWhhts0gLmCr38FG8l3NrR8gondnWHefTL9kHPG+mtlPFbZpE2cOiqnbu5rZ89FpjszT4u6j7Jz2bpb2k83u+QKKlhQG5GBitrSZIaP7oWZjca15lzhyF121Ps9QGlJnqJ+ast2ZTbpTYOTW/ZUWfHHiEcZS6ef08eNGtceQlSHv3ezRf6tcu/wC4A0AHKyRYj+yvSB8b+zghsrFu9zLPm0fWUX8KxbPdDv7mn6yu5IULgh+zL6QVhX2zgcRUez/Upub6GOqko7SI0d6Fdw9oNlk4vYVF8+HKeLfD8NPgqRzxf9yA8UlxmZR27pPqtTD7Rpv3/JY+I7MPH+m8HydY9Qs6ts6tT9qm7m3xD4JvDHPjAsmSPUdzTj3SiffX/K4bB7UewxPoVs4PbzTZ9ioywSW0VjmjLpr1KEeajLUWGx7XaEFTOY12hg8NyS2ulKMyu3xH83JKevSOY2/ISVUybWzpKVOw5D5KQMRUx4RyHyRkLgbHI+7RBiNqdAxFlRZEYCIoABDUgESTQgYUJBqJILGBASyosyUrGBLUiE5QrGGypQmJTEo0YeExalKUrGGATOSJTOciYhqFRFSvagLU6MBCicpkDgmTCQEIC1TJOCNhICEoUpCByNhRWxGFY/22NdzAKysT2dpH2ZZyMjoVukIHJ45JLjA4RfUcnV2LWp3YQ7l4XdDYqPDbYew5ak23EQV1rgqGPwbKghw5HeORV45b1JEnicdwZkv2s0n2iPJOsfFbLe1xAEgaHinVlGBBzmet0tByHyRSmpCw5D5I4XkM6RmpymTgIBE0IosnaEQCwBg1PlRhqIBAxGGp2tUgCcBAJF3aEsVghA5qJis8QhUr2qOEQAEJEJ5SlCwglMiIShYwJCFwRQhKwSNwQkKQtKFzE4pC4qMqRzExamsYjATEKQtTFq1hIi1RlTEKJwTIYBA5SEKNwTBAe5RPClc1AQnQChXHiP5uSUlZniKSsuEX06KnVMC50G88Eu9dxPUp0lxsVDtqHiepRmqeJ6lMkgD2G2oeJ6lEKruJ6lOksMP3ruJ6lMaruJ6lJJAVj967iepT967iepSSWMhzVdxPUoTVdxPUpJLBI3VXcT1KiNV3E9SkksMR967iepTGq6NTv3lJJZmBNV3E9SiFV3E9SkksYY1TxPUo+8PE9SkksYF1U8T1KQqG9z1KSSZGIjUPE9UwqGdT1TpIowAqHieqA1DxPVJJEYjNQ8T1KjdUPE9UkkwUG55yi537/NQGoeJ6pJIgGLzxPVR5zxPVJJMFFOs8ybnr5JJJLoXCT6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618" y="4274941"/>
            <a:ext cx="3151875" cy="236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564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07080" y="4958627"/>
            <a:ext cx="7482545" cy="1384995"/>
          </a:xfrm>
          <a:prstGeom prst="rect">
            <a:avLst/>
          </a:prstGeom>
          <a:solidFill>
            <a:srgbClr val="FFFF99"/>
          </a:solidFill>
        </p:spPr>
        <p:txBody>
          <a:bodyPr wrap="square" rtlCol="0">
            <a:spAutoFit/>
          </a:bodyPr>
          <a:lstStyle/>
          <a:p>
            <a:pPr algn="ctr"/>
            <a:r>
              <a:rPr lang="es-ES" sz="2800" b="1" dirty="0"/>
              <a:t>20% de </a:t>
            </a:r>
            <a:r>
              <a:rPr lang="es-ES" sz="2800" b="1" dirty="0" smtClean="0"/>
              <a:t>Las </a:t>
            </a:r>
            <a:r>
              <a:rPr lang="es-ES" sz="2800" b="1" dirty="0"/>
              <a:t>personas que experimentan síntomas (y </a:t>
            </a:r>
            <a:r>
              <a:rPr lang="es-ES" sz="2800" b="1" dirty="0" smtClean="0"/>
              <a:t>discapacidades), no tiene una típica enfermedad medica </a:t>
            </a:r>
            <a:r>
              <a:rPr lang="es-ES" sz="2800" b="1" dirty="0"/>
              <a:t>identificable para explicarlos</a:t>
            </a:r>
          </a:p>
        </p:txBody>
      </p:sp>
      <p:sp>
        <p:nvSpPr>
          <p:cNvPr id="2" name="Title 1"/>
          <p:cNvSpPr>
            <a:spLocks noGrp="1"/>
          </p:cNvSpPr>
          <p:nvPr>
            <p:ph type="title"/>
          </p:nvPr>
        </p:nvSpPr>
        <p:spPr>
          <a:xfrm>
            <a:off x="1059786" y="1836287"/>
            <a:ext cx="7329839" cy="2748690"/>
          </a:xfrm>
          <a:solidFill>
            <a:schemeClr val="bg1"/>
          </a:solidFill>
        </p:spPr>
        <p:txBody>
          <a:bodyPr>
            <a:normAutofit/>
          </a:bodyPr>
          <a:lstStyle/>
          <a:p>
            <a:pPr algn="ctr">
              <a:lnSpc>
                <a:spcPts val="5000"/>
              </a:lnSpc>
              <a:spcAft>
                <a:spcPts val="1200"/>
              </a:spcAft>
            </a:pPr>
            <a:r>
              <a:rPr lang="es-ES" sz="3500" b="1" dirty="0" smtClean="0">
                <a:latin typeface="Comic Sans MS" pitchFamily="66" charset="0"/>
              </a:rPr>
              <a:t>Las enfermedades pueden </a:t>
            </a:r>
            <a:r>
              <a:rPr lang="es-ES" sz="3500" b="1" dirty="0">
                <a:latin typeface="Comic Sans MS" pitchFamily="66" charset="0"/>
              </a:rPr>
              <a:t>ser entendidas como "clasificaciones culturales de </a:t>
            </a:r>
            <a:r>
              <a:rPr lang="es-ES" sz="3500" b="1" dirty="0" smtClean="0">
                <a:latin typeface="Comic Sans MS" pitchFamily="66" charset="0"/>
              </a:rPr>
              <a:t>las adversidades" </a:t>
            </a:r>
            <a:r>
              <a:rPr lang="es-ES" dirty="0" smtClean="0">
                <a:latin typeface="Comic Sans MS" pitchFamily="66" charset="0"/>
              </a:rPr>
              <a:t/>
            </a:r>
            <a:br>
              <a:rPr lang="es-ES" dirty="0" smtClean="0">
                <a:latin typeface="Comic Sans MS" pitchFamily="66" charset="0"/>
              </a:rPr>
            </a:br>
            <a:r>
              <a:rPr lang="es-ES" sz="2200" dirty="0" smtClean="0">
                <a:latin typeface="Comic Sans MS" pitchFamily="66" charset="0"/>
              </a:rPr>
              <a:t>(</a:t>
            </a:r>
            <a:r>
              <a:rPr lang="es-ES" sz="2200" dirty="0" err="1">
                <a:latin typeface="Comic Sans MS" pitchFamily="66" charset="0"/>
              </a:rPr>
              <a:t>Lieban</a:t>
            </a:r>
            <a:r>
              <a:rPr lang="es-ES" sz="2200" dirty="0">
                <a:latin typeface="Comic Sans MS" pitchFamily="66" charset="0"/>
              </a:rPr>
              <a:t>, 1977</a:t>
            </a:r>
            <a:r>
              <a:rPr lang="es-ES" sz="2200" dirty="0" smtClean="0">
                <a:latin typeface="Comic Sans MS" pitchFamily="66" charset="0"/>
              </a:rPr>
              <a:t>) </a:t>
            </a:r>
            <a:endParaRPr lang="es-ES" sz="2200" dirty="0">
              <a:latin typeface="Comic Sans MS" pitchFamily="66" charset="0"/>
            </a:endParaRPr>
          </a:p>
        </p:txBody>
      </p:sp>
      <p:sp>
        <p:nvSpPr>
          <p:cNvPr id="5" name="Retângulo 4"/>
          <p:cNvSpPr/>
          <p:nvPr/>
        </p:nvSpPr>
        <p:spPr>
          <a:xfrm>
            <a:off x="615319" y="358675"/>
            <a:ext cx="7940660" cy="615553"/>
          </a:xfrm>
          <a:prstGeom prst="rect">
            <a:avLst/>
          </a:prstGeom>
          <a:solidFill>
            <a:schemeClr val="bg1"/>
          </a:solidFill>
        </p:spPr>
        <p:txBody>
          <a:bodyPr wrap="square">
            <a:spAutoFit/>
          </a:bodyPr>
          <a:lstStyle/>
          <a:p>
            <a:pPr lvl="0" algn="ctr">
              <a:spcBef>
                <a:spcPct val="20000"/>
              </a:spcBef>
            </a:pPr>
            <a:r>
              <a:rPr lang="en-US" sz="3400" b="1" dirty="0" smtClean="0">
                <a:solidFill>
                  <a:srgbClr val="C00000"/>
                </a:solidFill>
                <a:latin typeface="Comic Sans MS" pitchFamily="66" charset="0"/>
              </a:rPr>
              <a:t>Concepción </a:t>
            </a:r>
            <a:r>
              <a:rPr lang="en-US" sz="3400" b="1" dirty="0" err="1" smtClean="0">
                <a:solidFill>
                  <a:srgbClr val="C00000"/>
                </a:solidFill>
                <a:latin typeface="Comic Sans MS" pitchFamily="66" charset="0"/>
              </a:rPr>
              <a:t>Holística</a:t>
            </a:r>
            <a:r>
              <a:rPr lang="en-US" sz="3400" b="1" dirty="0" smtClean="0">
                <a:solidFill>
                  <a:srgbClr val="C00000"/>
                </a:solidFill>
                <a:latin typeface="Comic Sans MS" pitchFamily="66" charset="0"/>
              </a:rPr>
              <a:t> de </a:t>
            </a:r>
            <a:r>
              <a:rPr lang="en-US" sz="3400" b="1" dirty="0" err="1" smtClean="0">
                <a:solidFill>
                  <a:srgbClr val="C00000"/>
                </a:solidFill>
                <a:latin typeface="Comic Sans MS" pitchFamily="66" charset="0"/>
              </a:rPr>
              <a:t>Enfermedad</a:t>
            </a:r>
            <a:endParaRPr lang="en-US" sz="3400" b="1" dirty="0" smtClean="0">
              <a:solidFill>
                <a:srgbClr val="C00000"/>
              </a:solidFill>
              <a:latin typeface="Comic Sans MS" pitchFamily="66" charset="0"/>
            </a:endParaRPr>
          </a:p>
        </p:txBody>
      </p:sp>
    </p:spTree>
    <p:extLst>
      <p:ext uri="{BB962C8B-B14F-4D97-AF65-F5344CB8AC3E}">
        <p14:creationId xmlns:p14="http://schemas.microsoft.com/office/powerpoint/2010/main" val="13755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07080" y="1822640"/>
            <a:ext cx="7635250" cy="1351792"/>
          </a:xfrm>
        </p:spPr>
        <p:txBody>
          <a:bodyPr>
            <a:normAutofit lnSpcReduction="10000"/>
          </a:bodyPr>
          <a:lstStyle/>
          <a:p>
            <a:r>
              <a:rPr lang="es-ES" b="1" dirty="0">
                <a:solidFill>
                  <a:schemeClr val="tx1">
                    <a:lumMod val="95000"/>
                    <a:lumOff val="5000"/>
                  </a:schemeClr>
                </a:solidFill>
              </a:rPr>
              <a:t>las funciones vitales de la persona podrían ser mejor </a:t>
            </a:r>
            <a:r>
              <a:rPr lang="es-ES" b="1" dirty="0" smtClean="0">
                <a:solidFill>
                  <a:schemeClr val="tx1">
                    <a:lumMod val="95000"/>
                    <a:lumOff val="5000"/>
                  </a:schemeClr>
                </a:solidFill>
              </a:rPr>
              <a:t>servidas, incluso </a:t>
            </a:r>
            <a:r>
              <a:rPr lang="es-ES" b="1" dirty="0">
                <a:solidFill>
                  <a:schemeClr val="tx1">
                    <a:lumMod val="95000"/>
                    <a:lumOff val="5000"/>
                  </a:schemeClr>
                </a:solidFill>
              </a:rPr>
              <a:t>sin </a:t>
            </a:r>
            <a:r>
              <a:rPr lang="es-ES" b="1" dirty="0" smtClean="0">
                <a:solidFill>
                  <a:schemeClr val="tx1">
                    <a:lumMod val="95000"/>
                    <a:lumOff val="5000"/>
                  </a:schemeClr>
                </a:solidFill>
              </a:rPr>
              <a:t>identificarse alguna enfermedad</a:t>
            </a:r>
            <a:r>
              <a:rPr lang="es-ES" b="1" dirty="0">
                <a:solidFill>
                  <a:schemeClr val="tx1">
                    <a:lumMod val="95000"/>
                    <a:lumOff val="5000"/>
                  </a:schemeClr>
                </a:solidFill>
              </a:rPr>
              <a:t> </a:t>
            </a:r>
            <a:r>
              <a:rPr lang="es-ES" sz="2000" dirty="0" smtClean="0">
                <a:solidFill>
                  <a:schemeClr val="tx1">
                    <a:lumMod val="95000"/>
                    <a:lumOff val="5000"/>
                  </a:schemeClr>
                </a:solidFill>
              </a:rPr>
              <a:t>(</a:t>
            </a:r>
            <a:r>
              <a:rPr lang="es-ES" sz="2000" dirty="0" err="1" smtClean="0">
                <a:solidFill>
                  <a:schemeClr val="tx1">
                    <a:lumMod val="95000"/>
                    <a:lumOff val="5000"/>
                  </a:schemeClr>
                </a:solidFill>
              </a:rPr>
              <a:t>Hesllow</a:t>
            </a:r>
            <a:r>
              <a:rPr lang="es-ES" sz="2000" dirty="0" smtClean="0">
                <a:solidFill>
                  <a:schemeClr val="tx1">
                    <a:lumMod val="95000"/>
                    <a:lumOff val="5000"/>
                  </a:schemeClr>
                </a:solidFill>
              </a:rPr>
              <a:t>, 1993).</a:t>
            </a:r>
          </a:p>
          <a:p>
            <a:endParaRPr lang="pt-BR" dirty="0"/>
          </a:p>
        </p:txBody>
      </p:sp>
      <p:pic>
        <p:nvPicPr>
          <p:cNvPr id="1026" name="Picture 2" descr="http://www.bradanovic.cl/automania/mecanica/mecanic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0" y="3731754"/>
            <a:ext cx="2132685" cy="2140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zcolorir.com/desenhos/aeT/4ER/aeT4ERcxx.png"/>
          <p:cNvPicPr>
            <a:picLocks noChangeAspect="1" noChangeArrowheads="1"/>
          </p:cNvPicPr>
          <p:nvPr/>
        </p:nvPicPr>
        <p:blipFill rotWithShape="1">
          <a:blip r:embed="rId4">
            <a:extLst>
              <a:ext uri="{28A0092B-C50C-407E-A947-70E740481C1C}">
                <a14:useLocalDpi xmlns:a14="http://schemas.microsoft.com/office/drawing/2010/main" val="0"/>
              </a:ext>
            </a:extLst>
          </a:blip>
          <a:srcRect t="11606" r="5161" b="10771"/>
          <a:stretch/>
        </p:blipFill>
        <p:spPr bwMode="auto">
          <a:xfrm>
            <a:off x="2281425" y="3283615"/>
            <a:ext cx="3583743" cy="335219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946345" y="3581705"/>
            <a:ext cx="3054100" cy="2462213"/>
          </a:xfrm>
          <a:prstGeom prst="rect">
            <a:avLst/>
          </a:prstGeom>
          <a:noFill/>
        </p:spPr>
        <p:txBody>
          <a:bodyPr wrap="square" rtlCol="0">
            <a:spAutoFit/>
          </a:bodyPr>
          <a:lstStyle/>
          <a:p>
            <a:pPr algn="ctr"/>
            <a:r>
              <a:rPr lang="es-ES" sz="2200" b="1" dirty="0" smtClean="0"/>
              <a:t>Un </a:t>
            </a:r>
            <a:r>
              <a:rPr lang="es-ES" sz="2200" b="1" dirty="0"/>
              <a:t>coche </a:t>
            </a:r>
            <a:r>
              <a:rPr lang="es-ES" sz="2200" b="1" dirty="0" smtClean="0"/>
              <a:t>no </a:t>
            </a:r>
            <a:r>
              <a:rPr lang="es-ES" sz="2200" b="1" dirty="0"/>
              <a:t>necesita tener </a:t>
            </a:r>
            <a:r>
              <a:rPr lang="es-ES" sz="2200" b="1" dirty="0" smtClean="0"/>
              <a:t>una </a:t>
            </a:r>
            <a:r>
              <a:rPr lang="es-ES" sz="2200" b="1" dirty="0"/>
              <a:t>reconocible "falla mecánica" con el fin de presentar un mal funcionamiento que requiere algún ajuste o reparación</a:t>
            </a:r>
            <a:endParaRPr lang="pt-BR" sz="2200" b="1" dirty="0"/>
          </a:p>
        </p:txBody>
      </p:sp>
      <p:sp>
        <p:nvSpPr>
          <p:cNvPr id="8" name="Retângulo 7"/>
          <p:cNvSpPr/>
          <p:nvPr/>
        </p:nvSpPr>
        <p:spPr>
          <a:xfrm>
            <a:off x="615319" y="194899"/>
            <a:ext cx="7940660" cy="991041"/>
          </a:xfrm>
          <a:prstGeom prst="rect">
            <a:avLst/>
          </a:prstGeom>
          <a:solidFill>
            <a:schemeClr val="bg1"/>
          </a:solidFill>
        </p:spPr>
        <p:txBody>
          <a:bodyPr wrap="square">
            <a:spAutoFit/>
          </a:bodyPr>
          <a:lstStyle/>
          <a:p>
            <a:pPr lvl="0" algn="ctr">
              <a:spcBef>
                <a:spcPct val="20000"/>
              </a:spcBef>
            </a:pPr>
            <a:endParaRPr lang="en-US" sz="800" b="1" dirty="0" smtClean="0">
              <a:solidFill>
                <a:srgbClr val="C00000"/>
              </a:solidFill>
              <a:latin typeface="Comic Sans MS" pitchFamily="66" charset="0"/>
            </a:endParaRPr>
          </a:p>
          <a:p>
            <a:pPr lvl="0" algn="ctr">
              <a:spcBef>
                <a:spcPct val="20000"/>
              </a:spcBef>
            </a:pPr>
            <a:r>
              <a:rPr lang="en-US" sz="3400" b="1" dirty="0" smtClean="0">
                <a:solidFill>
                  <a:srgbClr val="C00000"/>
                </a:solidFill>
                <a:latin typeface="Comic Sans MS" pitchFamily="66" charset="0"/>
              </a:rPr>
              <a:t>Concepción </a:t>
            </a:r>
            <a:r>
              <a:rPr lang="en-US" sz="3400" b="1" dirty="0" err="1" smtClean="0">
                <a:solidFill>
                  <a:srgbClr val="C00000"/>
                </a:solidFill>
                <a:latin typeface="Comic Sans MS" pitchFamily="66" charset="0"/>
              </a:rPr>
              <a:t>Holística</a:t>
            </a:r>
            <a:r>
              <a:rPr lang="en-US" sz="3400" b="1" dirty="0" smtClean="0">
                <a:solidFill>
                  <a:srgbClr val="C00000"/>
                </a:solidFill>
                <a:latin typeface="Comic Sans MS" pitchFamily="66" charset="0"/>
              </a:rPr>
              <a:t> de </a:t>
            </a:r>
            <a:r>
              <a:rPr lang="en-US" sz="3400" b="1" dirty="0" err="1" smtClean="0">
                <a:solidFill>
                  <a:srgbClr val="C00000"/>
                </a:solidFill>
                <a:latin typeface="Comic Sans MS" pitchFamily="66" charset="0"/>
              </a:rPr>
              <a:t>Enfermedad</a:t>
            </a:r>
            <a:endParaRPr lang="en-US" sz="3400" b="1" dirty="0" smtClean="0">
              <a:solidFill>
                <a:srgbClr val="C00000"/>
              </a:solidFill>
              <a:latin typeface="Comic Sans MS" pitchFamily="66" charset="0"/>
            </a:endParaRPr>
          </a:p>
          <a:p>
            <a:pPr lvl="0" algn="ctr">
              <a:spcBef>
                <a:spcPct val="20000"/>
              </a:spcBef>
            </a:pPr>
            <a:endParaRPr lang="en-US" sz="800" b="1" dirty="0" smtClean="0">
              <a:solidFill>
                <a:srgbClr val="C00000"/>
              </a:solidFill>
              <a:latin typeface="Comic Sans MS" pitchFamily="66" charset="0"/>
            </a:endParaRPr>
          </a:p>
        </p:txBody>
      </p:sp>
    </p:spTree>
    <p:extLst>
      <p:ext uri="{BB962C8B-B14F-4D97-AF65-F5344CB8AC3E}">
        <p14:creationId xmlns:p14="http://schemas.microsoft.com/office/powerpoint/2010/main" val="7305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par>
                                <p:cTn id="8" presetID="16" presetClass="entr" presetSubtype="21"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arn(inVertical)">
                                      <p:cBhvr>
                                        <p:cTn id="10" dur="500"/>
                                        <p:tgtEl>
                                          <p:spTgt spid="102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7778" y="704608"/>
            <a:ext cx="4657502" cy="711931"/>
          </a:xfrm>
          <a:solidFill>
            <a:schemeClr val="bg1"/>
          </a:solidFill>
        </p:spPr>
        <p:txBody>
          <a:bodyPr>
            <a:noAutofit/>
          </a:bodyPr>
          <a:lstStyle/>
          <a:p>
            <a:pPr algn="ctr">
              <a:spcBef>
                <a:spcPts val="600"/>
              </a:spcBef>
              <a:spcAft>
                <a:spcPts val="600"/>
              </a:spcAft>
            </a:pPr>
            <a:r>
              <a:rPr lang="es-ES" sz="100" b="1" dirty="0" smtClean="0">
                <a:solidFill>
                  <a:srgbClr val="C00000"/>
                </a:solidFill>
              </a:rPr>
              <a:t/>
            </a:r>
            <a:br>
              <a:rPr lang="es-ES" sz="100" b="1" dirty="0" smtClean="0">
                <a:solidFill>
                  <a:srgbClr val="C00000"/>
                </a:solidFill>
              </a:rPr>
            </a:br>
            <a:r>
              <a:rPr lang="es-ES" b="1" dirty="0" smtClean="0">
                <a:solidFill>
                  <a:srgbClr val="C00000"/>
                </a:solidFill>
              </a:rPr>
              <a:t>La Debilidad y La Fatiga</a:t>
            </a:r>
            <a:endParaRPr lang="en-US" b="1" dirty="0">
              <a:solidFill>
                <a:srgbClr val="C00000"/>
              </a:solidFill>
            </a:endParaRPr>
          </a:p>
        </p:txBody>
      </p:sp>
      <p:sp>
        <p:nvSpPr>
          <p:cNvPr id="3" name="Content Placeholder 2"/>
          <p:cNvSpPr>
            <a:spLocks noGrp="1"/>
          </p:cNvSpPr>
          <p:nvPr>
            <p:ph idx="1"/>
          </p:nvPr>
        </p:nvSpPr>
        <p:spPr>
          <a:xfrm>
            <a:off x="448965" y="3679818"/>
            <a:ext cx="8398775" cy="2595985"/>
          </a:xfrm>
        </p:spPr>
        <p:txBody>
          <a:bodyPr>
            <a:normAutofit/>
          </a:bodyPr>
          <a:lstStyle/>
          <a:p>
            <a:r>
              <a:rPr lang="es-ES" b="1" dirty="0" smtClean="0">
                <a:solidFill>
                  <a:schemeClr val="tx1"/>
                </a:solidFill>
              </a:rPr>
              <a:t>Son más pronunciadas durante:</a:t>
            </a:r>
          </a:p>
          <a:p>
            <a:pPr marL="0" indent="0">
              <a:buNone/>
            </a:pPr>
            <a:r>
              <a:rPr lang="es-ES" b="1" dirty="0">
                <a:solidFill>
                  <a:schemeClr val="tx1"/>
                </a:solidFill>
              </a:rPr>
              <a:t> </a:t>
            </a:r>
            <a:r>
              <a:rPr lang="es-ES" b="1" dirty="0" smtClean="0">
                <a:solidFill>
                  <a:schemeClr val="tx1"/>
                </a:solidFill>
              </a:rPr>
              <a:t>   - el envejecimiento; o</a:t>
            </a:r>
            <a:endParaRPr lang="en-US" b="1" dirty="0">
              <a:solidFill>
                <a:schemeClr val="tx1"/>
              </a:solidFill>
            </a:endParaRPr>
          </a:p>
          <a:p>
            <a:pPr marL="0" indent="0">
              <a:buNone/>
            </a:pPr>
            <a:r>
              <a:rPr lang="en-US" b="1" dirty="0">
                <a:solidFill>
                  <a:schemeClr val="tx1"/>
                </a:solidFill>
              </a:rPr>
              <a:t> </a:t>
            </a:r>
            <a:r>
              <a:rPr lang="en-US" b="1" dirty="0" smtClean="0">
                <a:solidFill>
                  <a:schemeClr val="tx1"/>
                </a:solidFill>
              </a:rPr>
              <a:t>   - </a:t>
            </a:r>
            <a:r>
              <a:rPr lang="es-ES" b="1" dirty="0" smtClean="0">
                <a:solidFill>
                  <a:schemeClr val="tx1"/>
                </a:solidFill>
              </a:rPr>
              <a:t>las enfermedades infecciosas; </a:t>
            </a:r>
          </a:p>
          <a:p>
            <a:pPr marL="0" indent="0">
              <a:buNone/>
            </a:pPr>
            <a:r>
              <a:rPr lang="es-ES" b="1" dirty="0">
                <a:solidFill>
                  <a:schemeClr val="tx1"/>
                </a:solidFill>
              </a:rPr>
              <a:t> </a:t>
            </a:r>
            <a:r>
              <a:rPr lang="es-ES" b="1" dirty="0" smtClean="0">
                <a:solidFill>
                  <a:schemeClr val="tx1"/>
                </a:solidFill>
              </a:rPr>
              <a:t>   - el estrés; </a:t>
            </a:r>
          </a:p>
          <a:p>
            <a:pPr marL="0" indent="0">
              <a:buNone/>
            </a:pPr>
            <a:r>
              <a:rPr lang="es-ES" b="1" dirty="0">
                <a:solidFill>
                  <a:schemeClr val="tx1"/>
                </a:solidFill>
              </a:rPr>
              <a:t> </a:t>
            </a:r>
            <a:r>
              <a:rPr lang="es-ES" b="1" dirty="0" smtClean="0">
                <a:solidFill>
                  <a:schemeClr val="tx1"/>
                </a:solidFill>
              </a:rPr>
              <a:t>   - los problemas </a:t>
            </a:r>
            <a:r>
              <a:rPr lang="es-ES" b="1" dirty="0">
                <a:solidFill>
                  <a:schemeClr val="tx1"/>
                </a:solidFill>
              </a:rPr>
              <a:t>psicosomáticos.</a:t>
            </a:r>
            <a:endParaRPr lang="es-ES" b="1" dirty="0" smtClean="0">
              <a:solidFill>
                <a:schemeClr val="tx1"/>
              </a:solidFill>
            </a:endParaRPr>
          </a:p>
        </p:txBody>
      </p:sp>
      <p:sp>
        <p:nvSpPr>
          <p:cNvPr id="4" name="CaixaDeTexto 3"/>
          <p:cNvSpPr txBox="1"/>
          <p:nvPr/>
        </p:nvSpPr>
        <p:spPr>
          <a:xfrm>
            <a:off x="907081" y="1923750"/>
            <a:ext cx="7787954" cy="1384995"/>
          </a:xfrm>
          <a:prstGeom prst="rect">
            <a:avLst/>
          </a:prstGeom>
          <a:solidFill>
            <a:srgbClr val="D6E2BC"/>
          </a:solidFill>
        </p:spPr>
        <p:txBody>
          <a:bodyPr wrap="square" rtlCol="0">
            <a:spAutoFit/>
          </a:bodyPr>
          <a:lstStyle/>
          <a:p>
            <a:pPr algn="ctr"/>
            <a:r>
              <a:rPr lang="es-ES" sz="2800" b="1" dirty="0" smtClean="0"/>
              <a:t>Son percibidas </a:t>
            </a:r>
            <a:r>
              <a:rPr lang="es-ES" sz="2800" b="1" dirty="0"/>
              <a:t>por la reducción </a:t>
            </a:r>
            <a:r>
              <a:rPr lang="es-ES" sz="2800" b="1" dirty="0" smtClean="0"/>
              <a:t>de </a:t>
            </a:r>
          </a:p>
          <a:p>
            <a:pPr algn="ctr"/>
            <a:r>
              <a:rPr lang="es-ES" sz="2800" b="1" dirty="0" smtClean="0"/>
              <a:t>la </a:t>
            </a:r>
            <a:r>
              <a:rPr lang="es-ES" sz="2800" b="1" dirty="0"/>
              <a:t>función muscular, la resistencia a las infecciones, la cognición y el rendimiento sexual</a:t>
            </a:r>
            <a:r>
              <a:rPr lang="es-ES" sz="2800" b="1" dirty="0" smtClean="0"/>
              <a:t>.</a:t>
            </a:r>
            <a:endParaRPr lang="es-ES" sz="2800" b="1" dirty="0"/>
          </a:p>
        </p:txBody>
      </p:sp>
      <p:sp>
        <p:nvSpPr>
          <p:cNvPr id="6" name="Chave direita 5"/>
          <p:cNvSpPr/>
          <p:nvPr/>
        </p:nvSpPr>
        <p:spPr>
          <a:xfrm>
            <a:off x="5488230" y="5291333"/>
            <a:ext cx="458115" cy="916230"/>
          </a:xfrm>
          <a:prstGeom prst="rightBrace">
            <a:avLst/>
          </a:prstGeom>
          <a:ln w="57150">
            <a:solidFill>
              <a:srgbClr val="9966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CaixaDeTexto 6"/>
          <p:cNvSpPr txBox="1"/>
          <p:nvPr/>
        </p:nvSpPr>
        <p:spPr>
          <a:xfrm>
            <a:off x="6099050" y="5152276"/>
            <a:ext cx="1985165" cy="1107996"/>
          </a:xfrm>
          <a:prstGeom prst="rect">
            <a:avLst/>
          </a:prstGeom>
          <a:noFill/>
        </p:spPr>
        <p:txBody>
          <a:bodyPr wrap="square" rtlCol="0">
            <a:spAutoFit/>
          </a:bodyPr>
          <a:lstStyle/>
          <a:p>
            <a:pPr algn="ctr"/>
            <a:r>
              <a:rPr lang="es-MX" sz="2200" b="1" dirty="0">
                <a:solidFill>
                  <a:schemeClr val="accent2">
                    <a:lumMod val="75000"/>
                  </a:schemeClr>
                </a:solidFill>
                <a:latin typeface="Comic Sans MS" pitchFamily="66" charset="0"/>
              </a:rPr>
              <a:t>A</a:t>
            </a:r>
            <a:r>
              <a:rPr lang="es-MX" sz="2200" b="1" dirty="0" smtClean="0">
                <a:solidFill>
                  <a:schemeClr val="accent2">
                    <a:lumMod val="75000"/>
                  </a:schemeClr>
                </a:solidFill>
                <a:latin typeface="Comic Sans MS" pitchFamily="66" charset="0"/>
              </a:rPr>
              <a:t>batimiento </a:t>
            </a:r>
          </a:p>
          <a:p>
            <a:pPr algn="ctr"/>
            <a:r>
              <a:rPr lang="es-MX" sz="2200" b="1" dirty="0" smtClean="0">
                <a:solidFill>
                  <a:schemeClr val="accent2">
                    <a:lumMod val="75000"/>
                  </a:schemeClr>
                </a:solidFill>
                <a:latin typeface="Comic Sans MS" pitchFamily="66" charset="0"/>
              </a:rPr>
              <a:t>y </a:t>
            </a:r>
          </a:p>
          <a:p>
            <a:pPr algn="ctr"/>
            <a:r>
              <a:rPr lang="es-MX" sz="2200" b="1" dirty="0">
                <a:solidFill>
                  <a:schemeClr val="accent2">
                    <a:lumMod val="75000"/>
                  </a:schemeClr>
                </a:solidFill>
                <a:latin typeface="Comic Sans MS" pitchFamily="66" charset="0"/>
              </a:rPr>
              <a:t>D</a:t>
            </a:r>
            <a:r>
              <a:rPr lang="es-MX" sz="2200" b="1" dirty="0" smtClean="0">
                <a:solidFill>
                  <a:schemeClr val="accent2">
                    <a:lumMod val="75000"/>
                  </a:schemeClr>
                </a:solidFill>
                <a:latin typeface="Comic Sans MS" pitchFamily="66" charset="0"/>
              </a:rPr>
              <a:t>epresión</a:t>
            </a:r>
            <a:endParaRPr lang="pt-BR" sz="2200" b="1" dirty="0">
              <a:solidFill>
                <a:schemeClr val="accent2">
                  <a:lumMod val="75000"/>
                </a:schemeClr>
              </a:solidFill>
              <a:latin typeface="Comic Sans MS" pitchFamily="66" charset="0"/>
            </a:endParaRPr>
          </a:p>
        </p:txBody>
      </p:sp>
    </p:spTree>
    <p:extLst>
      <p:ext uri="{BB962C8B-B14F-4D97-AF65-F5344CB8AC3E}">
        <p14:creationId xmlns:p14="http://schemas.microsoft.com/office/powerpoint/2010/main" val="31763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tângulo 6"/>
          <p:cNvSpPr/>
          <p:nvPr/>
        </p:nvSpPr>
        <p:spPr>
          <a:xfrm>
            <a:off x="2864949" y="445717"/>
            <a:ext cx="5344675" cy="646331"/>
          </a:xfrm>
          <a:prstGeom prst="rect">
            <a:avLst/>
          </a:prstGeom>
          <a:solidFill>
            <a:schemeClr val="bg1"/>
          </a:solidFill>
        </p:spPr>
        <p:txBody>
          <a:bodyPr wrap="square">
            <a:spAutoFit/>
          </a:bodyPr>
          <a:lstStyle/>
          <a:p>
            <a:pPr lvl="0" algn="ctr">
              <a:spcBef>
                <a:spcPct val="20000"/>
              </a:spcBef>
            </a:pPr>
            <a:r>
              <a:rPr lang="en-US" sz="3600" b="1" dirty="0" err="1" smtClean="0">
                <a:solidFill>
                  <a:srgbClr val="C00000"/>
                </a:solidFill>
                <a:latin typeface="Comic Sans MS" pitchFamily="66" charset="0"/>
              </a:rPr>
              <a:t>Plantas</a:t>
            </a:r>
            <a:r>
              <a:rPr lang="en-US" sz="3600" b="1" dirty="0" smtClean="0">
                <a:solidFill>
                  <a:srgbClr val="C00000"/>
                </a:solidFill>
                <a:latin typeface="Comic Sans MS" pitchFamily="66" charset="0"/>
              </a:rPr>
              <a:t> </a:t>
            </a:r>
            <a:r>
              <a:rPr lang="en-US" sz="3600" b="1" dirty="0" err="1" smtClean="0">
                <a:solidFill>
                  <a:srgbClr val="C00000"/>
                </a:solidFill>
                <a:latin typeface="Comic Sans MS" pitchFamily="66" charset="0"/>
              </a:rPr>
              <a:t>Medicinales</a:t>
            </a:r>
            <a:endParaRPr lang="en-US" sz="3600" b="1" dirty="0">
              <a:solidFill>
                <a:srgbClr val="C00000"/>
              </a:solidFill>
              <a:latin typeface="Comic Sans MS" pitchFamily="66" charset="0"/>
            </a:endParaRPr>
          </a:p>
        </p:txBody>
      </p:sp>
      <p:sp>
        <p:nvSpPr>
          <p:cNvPr id="4" name="Espaço Reservado para Conteúdo 2"/>
          <p:cNvSpPr txBox="1">
            <a:spLocks/>
          </p:cNvSpPr>
          <p:nvPr/>
        </p:nvSpPr>
        <p:spPr>
          <a:xfrm>
            <a:off x="2478201" y="1754395"/>
            <a:ext cx="5938720" cy="14755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3">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MX" sz="2900" b="1" dirty="0" smtClean="0">
                <a:solidFill>
                  <a:schemeClr val="tx1"/>
                </a:solidFill>
              </a:rPr>
              <a:t>Se </a:t>
            </a:r>
            <a:r>
              <a:rPr lang="es-MX" sz="2900" b="1" dirty="0">
                <a:solidFill>
                  <a:schemeClr val="tx1"/>
                </a:solidFill>
              </a:rPr>
              <a:t>utilizan con frecuencia de forma </a:t>
            </a:r>
            <a:r>
              <a:rPr lang="es-MX" sz="2900" b="1" dirty="0" smtClean="0">
                <a:solidFill>
                  <a:schemeClr val="tx1"/>
                </a:solidFill>
              </a:rPr>
              <a:t>“</a:t>
            </a:r>
            <a:r>
              <a:rPr lang="es-MX" sz="2900" b="1" u="sng" dirty="0" smtClean="0">
                <a:solidFill>
                  <a:schemeClr val="tx1"/>
                </a:solidFill>
              </a:rPr>
              <a:t>no específica</a:t>
            </a:r>
            <a:r>
              <a:rPr lang="es-MX" sz="2900" b="1" dirty="0" smtClean="0">
                <a:solidFill>
                  <a:schemeClr val="tx1"/>
                </a:solidFill>
              </a:rPr>
              <a:t>” </a:t>
            </a:r>
            <a:r>
              <a:rPr lang="es-MX" sz="2900" b="1" dirty="0">
                <a:solidFill>
                  <a:schemeClr val="tx1"/>
                </a:solidFill>
              </a:rPr>
              <a:t>para la aptitud y mejora de las funciones del cuerpo</a:t>
            </a:r>
            <a:endParaRPr lang="pt-BR" sz="2900" b="1" dirty="0">
              <a:solidFill>
                <a:schemeClr val="tx1"/>
              </a:solidFill>
            </a:endParaRPr>
          </a:p>
        </p:txBody>
      </p:sp>
      <p:sp>
        <p:nvSpPr>
          <p:cNvPr id="5" name="Espaço Reservado para Conteúdo 2"/>
          <p:cNvSpPr>
            <a:spLocks noGrp="1"/>
          </p:cNvSpPr>
          <p:nvPr>
            <p:ph idx="1"/>
          </p:nvPr>
        </p:nvSpPr>
        <p:spPr>
          <a:xfrm>
            <a:off x="3906588" y="4909673"/>
            <a:ext cx="3359510" cy="1527050"/>
          </a:xfrm>
          <a:solidFill>
            <a:srgbClr val="D6E2BC"/>
          </a:solidFill>
        </p:spPr>
        <p:txBody>
          <a:bodyPr>
            <a:noAutofit/>
          </a:bodyPr>
          <a:lstStyle/>
          <a:p>
            <a:pPr marL="0" indent="0" algn="ctr">
              <a:buNone/>
            </a:pPr>
            <a:r>
              <a:rPr lang="es-MX" sz="2900" b="1" dirty="0" smtClean="0">
                <a:solidFill>
                  <a:schemeClr val="tx1"/>
                </a:solidFill>
              </a:rPr>
              <a:t>plantas </a:t>
            </a:r>
            <a:r>
              <a:rPr lang="es-MX" sz="2900" b="1" dirty="0">
                <a:solidFill>
                  <a:schemeClr val="tx1"/>
                </a:solidFill>
              </a:rPr>
              <a:t>tónicas, rejuvenecedoras y </a:t>
            </a:r>
            <a:r>
              <a:rPr lang="es-MX" sz="2900" b="1" dirty="0" smtClean="0">
                <a:solidFill>
                  <a:schemeClr val="tx1"/>
                </a:solidFill>
              </a:rPr>
              <a:t>restauradoras</a:t>
            </a:r>
            <a:endParaRPr lang="pt-BR" sz="2900" b="1" dirty="0">
              <a:solidFill>
                <a:schemeClr val="tx1"/>
              </a:solidFill>
            </a:endParaRPr>
          </a:p>
        </p:txBody>
      </p:sp>
      <p:sp>
        <p:nvSpPr>
          <p:cNvPr id="2" name="Seta para baixo 1"/>
          <p:cNvSpPr/>
          <p:nvPr/>
        </p:nvSpPr>
        <p:spPr>
          <a:xfrm>
            <a:off x="5335525" y="3535328"/>
            <a:ext cx="458115" cy="1068935"/>
          </a:xfrm>
          <a:prstGeom prst="downArrow">
            <a:avLst/>
          </a:prstGeom>
          <a:solidFill>
            <a:srgbClr val="FFFF9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0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ítulo 1"/>
          <p:cNvSpPr txBox="1">
            <a:spLocks/>
          </p:cNvSpPr>
          <p:nvPr/>
        </p:nvSpPr>
        <p:spPr bwMode="auto">
          <a:xfrm>
            <a:off x="601671" y="2766551"/>
            <a:ext cx="8246069" cy="1884089"/>
          </a:xfrm>
          <a:prstGeom prst="rect">
            <a:avLst/>
          </a:prstGeom>
          <a:solidFill>
            <a:schemeClr val="bg1"/>
          </a:solidFill>
          <a:ln w="25400">
            <a:solidFill>
              <a:srgbClr val="FF0000"/>
            </a:solidFill>
            <a:miter lim="800000"/>
            <a:headEnd/>
            <a:tailEnd/>
          </a:ln>
        </p:spPr>
        <p:txBody>
          <a:bodyPr anchor="ctr"/>
          <a:lstStyle/>
          <a:p>
            <a:pPr algn="ctr">
              <a:defRPr/>
            </a:pPr>
            <a:r>
              <a:rPr lang="pt-BR" sz="3200" b="1" dirty="0" smtClean="0">
                <a:solidFill>
                  <a:srgbClr val="000000"/>
                </a:solidFill>
                <a:latin typeface="Times New Roman" pitchFamily="18" charset="0"/>
                <a:cs typeface="Times New Roman" pitchFamily="18" charset="0"/>
              </a:rPr>
              <a:t>“</a:t>
            </a:r>
            <a:r>
              <a:rPr lang="es-ES" sz="3200" b="1" dirty="0" err="1"/>
              <a:t>Bioprospección</a:t>
            </a:r>
            <a:r>
              <a:rPr lang="es-ES" sz="3200" b="1" dirty="0"/>
              <a:t> de Plantas Medicinales </a:t>
            </a:r>
            <a:r>
              <a:rPr lang="es-ES" sz="3200" b="1" dirty="0" smtClean="0"/>
              <a:t>de los </a:t>
            </a:r>
            <a:r>
              <a:rPr lang="es-ES" sz="3200" b="1" dirty="0"/>
              <a:t>conocimientos tradicionales asociados en las comunidades </a:t>
            </a:r>
            <a:r>
              <a:rPr lang="es-ES" sz="3200" b="1" dirty="0" err="1"/>
              <a:t>quilombolas</a:t>
            </a:r>
            <a:r>
              <a:rPr lang="es-ES" sz="3200" b="1" dirty="0"/>
              <a:t> de </a:t>
            </a:r>
            <a:r>
              <a:rPr lang="es-ES" sz="3200" b="1" dirty="0" err="1"/>
              <a:t>Oriximiná</a:t>
            </a:r>
            <a:r>
              <a:rPr lang="es-ES" sz="3200" b="1" dirty="0"/>
              <a:t>-PA</a:t>
            </a:r>
            <a:r>
              <a:rPr lang="pt-BR" sz="3200" b="1" dirty="0" smtClean="0">
                <a:solidFill>
                  <a:srgbClr val="000000"/>
                </a:solidFill>
                <a:latin typeface="Times New Roman" pitchFamily="18" charset="0"/>
                <a:cs typeface="Times New Roman" pitchFamily="18" charset="0"/>
              </a:rPr>
              <a:t>”</a:t>
            </a:r>
            <a:endParaRPr lang="pt-BR" sz="3200" b="1" i="1" dirty="0">
              <a:solidFill>
                <a:srgbClr val="000000"/>
              </a:solidFill>
              <a:latin typeface="Times New Roman" pitchFamily="18" charset="0"/>
              <a:cs typeface="Times New Roman" pitchFamily="18" charset="0"/>
            </a:endParaRPr>
          </a:p>
        </p:txBody>
      </p:sp>
      <p:sp>
        <p:nvSpPr>
          <p:cNvPr id="43014" name="Título 6"/>
          <p:cNvSpPr>
            <a:spLocks noGrp="1"/>
          </p:cNvSpPr>
          <p:nvPr>
            <p:ph type="ctrTitle"/>
          </p:nvPr>
        </p:nvSpPr>
        <p:spPr>
          <a:xfrm>
            <a:off x="3503065" y="5428390"/>
            <a:ext cx="4733855" cy="749300"/>
          </a:xfrm>
          <a:solidFill>
            <a:schemeClr val="bg1"/>
          </a:solidFill>
        </p:spPr>
        <p:txBody>
          <a:bodyPr>
            <a:noAutofit/>
          </a:bodyPr>
          <a:lstStyle/>
          <a:p>
            <a:pPr algn="ctr" eaLnBrk="1" hangingPunct="1"/>
            <a:r>
              <a:rPr lang="pt-BR" altLang="pt-BR" sz="2600" b="1" i="1" dirty="0" err="1" smtClean="0"/>
              <a:t>Tesis</a:t>
            </a:r>
            <a:r>
              <a:rPr lang="pt-BR" altLang="pt-BR" sz="2600" b="1" i="1" dirty="0" smtClean="0"/>
              <a:t> </a:t>
            </a:r>
            <a:r>
              <a:rPr lang="pt-BR" altLang="pt-BR" sz="2600" b="1" i="1" dirty="0" err="1" smtClean="0"/>
              <a:t>doctoral</a:t>
            </a:r>
            <a:r>
              <a:rPr lang="pt-BR" altLang="pt-BR" sz="2600" b="1" i="1" dirty="0" smtClean="0"/>
              <a:t> Danilo R. Oliveira</a:t>
            </a:r>
            <a:br>
              <a:rPr lang="pt-BR" altLang="pt-BR" sz="2600" b="1" i="1" dirty="0" smtClean="0"/>
            </a:br>
            <a:r>
              <a:rPr lang="pt-BR" altLang="pt-BR" sz="2400" b="1" i="1" dirty="0" smtClean="0"/>
              <a:t>2006-2009</a:t>
            </a:r>
          </a:p>
        </p:txBody>
      </p:sp>
    </p:spTree>
    <p:extLst>
      <p:ext uri="{BB962C8B-B14F-4D97-AF65-F5344CB8AC3E}">
        <p14:creationId xmlns:p14="http://schemas.microsoft.com/office/powerpoint/2010/main" val="1936870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3383870" y="1138425"/>
            <a:ext cx="5463870" cy="3054100"/>
          </a:xfrm>
          <a:solidFill>
            <a:schemeClr val="bg1"/>
          </a:solidFill>
          <a:ln>
            <a:solidFill>
              <a:srgbClr val="7030A0"/>
            </a:solidFill>
            <a:miter lim="800000"/>
            <a:headEnd/>
            <a:tailEnd/>
          </a:ln>
        </p:spPr>
        <p:txBody>
          <a:bodyPr>
            <a:normAutofit fontScale="85000" lnSpcReduction="10000"/>
          </a:bodyPr>
          <a:lstStyle/>
          <a:p>
            <a:pPr marL="0" indent="0" algn="ctr">
              <a:buNone/>
            </a:pPr>
            <a:r>
              <a:rPr lang="pt-BR" altLang="pt-BR" sz="3000" b="1" i="1" dirty="0">
                <a:solidFill>
                  <a:srgbClr val="FF0000"/>
                </a:solidFill>
              </a:rPr>
              <a:t>¿Que es Quilombola?</a:t>
            </a:r>
          </a:p>
          <a:p>
            <a:pPr algn="ctr" eaLnBrk="1" hangingPunct="1">
              <a:buFontTx/>
              <a:buNone/>
            </a:pPr>
            <a:endParaRPr lang="en-US" altLang="pt-BR" sz="800" b="1" dirty="0" smtClean="0"/>
          </a:p>
          <a:p>
            <a:pPr algn="ctr" eaLnBrk="1" hangingPunct="1">
              <a:buFontTx/>
              <a:buNone/>
            </a:pPr>
            <a:endParaRPr lang="en-US" altLang="pt-BR" sz="200" b="1" dirty="0" smtClean="0"/>
          </a:p>
          <a:p>
            <a:pPr algn="ctr" eaLnBrk="1" hangingPunct="1">
              <a:lnSpc>
                <a:spcPct val="110000"/>
              </a:lnSpc>
              <a:buFontTx/>
              <a:buNone/>
            </a:pPr>
            <a:r>
              <a:rPr lang="en-US" altLang="pt-BR" b="1" dirty="0" smtClean="0"/>
              <a:t>El “</a:t>
            </a:r>
            <a:r>
              <a:rPr lang="en-US" altLang="pt-BR" b="1" dirty="0" err="1" smtClean="0"/>
              <a:t>quilombola</a:t>
            </a:r>
            <a:r>
              <a:rPr lang="en-US" altLang="pt-BR" b="1" dirty="0" smtClean="0"/>
              <a:t>” o “</a:t>
            </a:r>
            <a:r>
              <a:rPr lang="en-US" altLang="pt-BR" b="1" dirty="0" err="1" smtClean="0"/>
              <a:t>remanente</a:t>
            </a:r>
            <a:r>
              <a:rPr lang="en-US" altLang="pt-BR" b="1" dirty="0" smtClean="0"/>
              <a:t> de los </a:t>
            </a:r>
            <a:r>
              <a:rPr lang="en-US" altLang="pt-BR" b="1" dirty="0" err="1" smtClean="0"/>
              <a:t>quilombos</a:t>
            </a:r>
            <a:r>
              <a:rPr lang="en-US" altLang="pt-BR" b="1" dirty="0" smtClean="0"/>
              <a:t>” son </a:t>
            </a:r>
            <a:r>
              <a:rPr lang="en-US" altLang="pt-BR" b="1" dirty="0" err="1" smtClean="0"/>
              <a:t>grupos</a:t>
            </a:r>
            <a:r>
              <a:rPr lang="en-US" altLang="pt-BR" b="1" dirty="0" smtClean="0"/>
              <a:t> </a:t>
            </a:r>
            <a:r>
              <a:rPr lang="en-US" altLang="pt-BR" b="1" dirty="0" err="1" smtClean="0"/>
              <a:t>étnicos</a:t>
            </a:r>
            <a:r>
              <a:rPr lang="en-US" altLang="pt-BR" b="1" dirty="0" smtClean="0"/>
              <a:t> </a:t>
            </a:r>
            <a:r>
              <a:rPr lang="en-US" altLang="pt-BR" b="1" dirty="0" err="1" smtClean="0"/>
              <a:t>descendientes</a:t>
            </a:r>
            <a:r>
              <a:rPr lang="en-US" altLang="pt-BR" b="1" dirty="0" smtClean="0"/>
              <a:t> de los </a:t>
            </a:r>
            <a:r>
              <a:rPr lang="en-US" altLang="pt-BR" b="1" dirty="0" err="1" smtClean="0"/>
              <a:t>esclavos</a:t>
            </a:r>
            <a:r>
              <a:rPr lang="en-US" altLang="pt-BR" b="1" dirty="0" smtClean="0"/>
              <a:t> </a:t>
            </a:r>
            <a:r>
              <a:rPr lang="en-US" altLang="pt-BR" b="1" dirty="0" err="1" smtClean="0"/>
              <a:t>negros</a:t>
            </a:r>
            <a:r>
              <a:rPr lang="en-US" altLang="pt-BR" b="1" dirty="0" smtClean="0"/>
              <a:t> </a:t>
            </a:r>
            <a:r>
              <a:rPr lang="en-US" altLang="pt-BR" b="1" dirty="0" err="1" smtClean="0"/>
              <a:t>que</a:t>
            </a:r>
            <a:r>
              <a:rPr lang="en-US" altLang="pt-BR" b="1" dirty="0" smtClean="0"/>
              <a:t> </a:t>
            </a:r>
            <a:r>
              <a:rPr lang="en-US" altLang="pt-BR" b="1" dirty="0" err="1" smtClean="0"/>
              <a:t>sofrierón</a:t>
            </a:r>
            <a:r>
              <a:rPr lang="en-US" altLang="pt-BR" b="1" dirty="0" smtClean="0"/>
              <a:t> la </a:t>
            </a:r>
            <a:r>
              <a:rPr lang="en-US" altLang="pt-BR" b="1" dirty="0" err="1" smtClean="0"/>
              <a:t>opresión</a:t>
            </a:r>
            <a:r>
              <a:rPr lang="en-US" altLang="pt-BR" b="1" dirty="0" smtClean="0"/>
              <a:t> </a:t>
            </a:r>
            <a:r>
              <a:rPr lang="en-US" altLang="pt-BR" b="1" dirty="0" err="1" smtClean="0"/>
              <a:t>histórica</a:t>
            </a:r>
            <a:r>
              <a:rPr lang="en-US" altLang="pt-BR" b="1" dirty="0" smtClean="0"/>
              <a:t>. Y hasta hoy </a:t>
            </a:r>
            <a:r>
              <a:rPr lang="en-US" altLang="pt-BR" b="1" dirty="0" err="1" smtClean="0"/>
              <a:t>viven</a:t>
            </a:r>
            <a:r>
              <a:rPr lang="en-US" altLang="pt-BR" b="1" dirty="0" smtClean="0"/>
              <a:t> en </a:t>
            </a:r>
            <a:r>
              <a:rPr lang="en-US" altLang="pt-BR" b="1" dirty="0" err="1" smtClean="0"/>
              <a:t>colectividade</a:t>
            </a:r>
            <a:r>
              <a:rPr lang="en-US" altLang="pt-BR" b="1" dirty="0" smtClean="0"/>
              <a:t>, </a:t>
            </a:r>
            <a:r>
              <a:rPr lang="en-US" altLang="pt-BR" b="1" dirty="0" err="1" smtClean="0"/>
              <a:t>manteniendo</a:t>
            </a:r>
            <a:r>
              <a:rPr lang="en-US" altLang="pt-BR" b="1" dirty="0" smtClean="0"/>
              <a:t> </a:t>
            </a:r>
            <a:r>
              <a:rPr lang="en-US" altLang="pt-BR" b="1" dirty="0" err="1" smtClean="0"/>
              <a:t>sus</a:t>
            </a:r>
            <a:r>
              <a:rPr lang="en-US" altLang="pt-BR" b="1" dirty="0" smtClean="0"/>
              <a:t> </a:t>
            </a:r>
            <a:r>
              <a:rPr lang="en-US" altLang="pt-BR" b="1" dirty="0" err="1" smtClean="0"/>
              <a:t>costumbres</a:t>
            </a:r>
            <a:r>
              <a:rPr lang="en-US" altLang="pt-BR" b="1" dirty="0" smtClean="0"/>
              <a:t>.</a:t>
            </a:r>
            <a:endParaRPr lang="pt-BR" altLang="pt-BR" b="1" dirty="0" smtClean="0"/>
          </a:p>
        </p:txBody>
      </p:sp>
      <p:sp>
        <p:nvSpPr>
          <p:cNvPr id="45059" name="Text Box 5"/>
          <p:cNvSpPr txBox="1">
            <a:spLocks noChangeArrowheads="1"/>
          </p:cNvSpPr>
          <p:nvPr/>
        </p:nvSpPr>
        <p:spPr bwMode="auto">
          <a:xfrm>
            <a:off x="3397518" y="4799111"/>
            <a:ext cx="5450222" cy="1569660"/>
          </a:xfrm>
          <a:prstGeom prst="rect">
            <a:avLst/>
          </a:prstGeom>
          <a:solidFill>
            <a:schemeClr val="bg1"/>
          </a:solidFill>
          <a:ln w="9525">
            <a:solidFill>
              <a:schemeClr val="folHlink"/>
            </a:solidFill>
            <a:miter lim="800000"/>
            <a:headEnd/>
            <a:tailEnd/>
          </a:ln>
        </p:spPr>
        <p:txBody>
          <a:bodyPr wrap="square">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a:spcBef>
                <a:spcPct val="50000"/>
              </a:spcBef>
            </a:pPr>
            <a:r>
              <a:rPr lang="es-ES" altLang="pt-BR" sz="2400" dirty="0">
                <a:solidFill>
                  <a:srgbClr val="000000"/>
                </a:solidFill>
              </a:rPr>
              <a:t>Se estima que hay más de 3.000 comunidades "</a:t>
            </a:r>
            <a:r>
              <a:rPr lang="es-ES" altLang="pt-BR" sz="2400" dirty="0" err="1">
                <a:solidFill>
                  <a:srgbClr val="000000"/>
                </a:solidFill>
              </a:rPr>
              <a:t>quilombolas</a:t>
            </a:r>
            <a:r>
              <a:rPr lang="es-ES" altLang="pt-BR" sz="2400" dirty="0">
                <a:solidFill>
                  <a:srgbClr val="000000"/>
                </a:solidFill>
              </a:rPr>
              <a:t>" en Brasil, de los cuales al menos 300 se encuentran en el estado de Pará.</a:t>
            </a:r>
            <a:endParaRPr lang="pt-BR" altLang="pt-BR" sz="2400" dirty="0">
              <a:solidFill>
                <a:srgbClr val="000000"/>
              </a:solidFill>
            </a:endParaRPr>
          </a:p>
        </p:txBody>
      </p:sp>
      <p:pic>
        <p:nvPicPr>
          <p:cNvPr id="4506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574675"/>
            <a:ext cx="2751138" cy="570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470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102119" y="355787"/>
            <a:ext cx="3206805" cy="782638"/>
          </a:xfrm>
          <a:solidFill>
            <a:schemeClr val="bg1"/>
          </a:solidFill>
        </p:spPr>
        <p:txBody>
          <a:bodyPr>
            <a:noAutofit/>
          </a:bodyPr>
          <a:lstStyle/>
          <a:p>
            <a:pPr algn="ctr"/>
            <a:r>
              <a:rPr lang="pt-BR" sz="2900" b="1" dirty="0" smtClean="0">
                <a:solidFill>
                  <a:srgbClr val="C00000"/>
                </a:solidFill>
                <a:latin typeface="Comic Sans MS" pitchFamily="66" charset="0"/>
              </a:rPr>
              <a:t>ADAPTÓGENO</a:t>
            </a:r>
            <a:endParaRPr lang="pt-BR" sz="2900" dirty="0">
              <a:solidFill>
                <a:srgbClr val="C00000"/>
              </a:solidFill>
              <a:latin typeface="Comic Sans MS" pitchFamily="66" charset="0"/>
            </a:endParaRPr>
          </a:p>
        </p:txBody>
      </p:sp>
      <p:sp>
        <p:nvSpPr>
          <p:cNvPr id="2051" name="Rectangle 3"/>
          <p:cNvSpPr>
            <a:spLocks noGrp="1" noChangeArrowheads="1"/>
          </p:cNvSpPr>
          <p:nvPr>
            <p:ph type="subTitle" idx="1"/>
          </p:nvPr>
        </p:nvSpPr>
        <p:spPr>
          <a:xfrm>
            <a:off x="395582" y="1443835"/>
            <a:ext cx="8424862" cy="1327087"/>
          </a:xfrm>
          <a:solidFill>
            <a:schemeClr val="bg2"/>
          </a:solidFill>
        </p:spPr>
        <p:txBody>
          <a:bodyPr>
            <a:noAutofit/>
          </a:bodyPr>
          <a:lstStyle/>
          <a:p>
            <a:pPr marL="285750" indent="-285750" algn="just">
              <a:buFont typeface="Wingdings" pitchFamily="2" charset="2"/>
              <a:buChar char="Ø"/>
            </a:pPr>
            <a:r>
              <a:rPr lang="es-ES" sz="2400" b="1" dirty="0" smtClean="0">
                <a:solidFill>
                  <a:schemeClr val="tx1"/>
                </a:solidFill>
              </a:rPr>
              <a:t> Fue acuñado en 1947 por </a:t>
            </a:r>
            <a:r>
              <a:rPr lang="pt-BR" sz="2400" b="1" dirty="0" smtClean="0">
                <a:solidFill>
                  <a:schemeClr val="tx1"/>
                </a:solidFill>
              </a:rPr>
              <a:t>Nikolai </a:t>
            </a:r>
            <a:r>
              <a:rPr lang="pt-BR" sz="2400" b="1" dirty="0" err="1" smtClean="0">
                <a:solidFill>
                  <a:schemeClr val="tx1"/>
                </a:solidFill>
              </a:rPr>
              <a:t>Lazarev</a:t>
            </a:r>
            <a:r>
              <a:rPr lang="pt-BR" sz="2400" b="1" dirty="0" smtClean="0">
                <a:solidFill>
                  <a:schemeClr val="tx1"/>
                </a:solidFill>
              </a:rPr>
              <a:t> </a:t>
            </a:r>
            <a:r>
              <a:rPr lang="es-ES" sz="2400" b="1" dirty="0" smtClean="0">
                <a:solidFill>
                  <a:schemeClr val="tx1"/>
                </a:solidFill>
              </a:rPr>
              <a:t>para </a:t>
            </a:r>
            <a:r>
              <a:rPr lang="es-ES" sz="2400" b="1" dirty="0">
                <a:solidFill>
                  <a:schemeClr val="tx1"/>
                </a:solidFill>
              </a:rPr>
              <a:t>clasificar las plantas y otras sustancias que aumentan la resistencia no específica del cuerpo, protegiéndolo de factores </a:t>
            </a:r>
            <a:r>
              <a:rPr lang="es-ES" sz="2400" b="1" dirty="0" smtClean="0">
                <a:solidFill>
                  <a:schemeClr val="tx1"/>
                </a:solidFill>
              </a:rPr>
              <a:t>estresantes.</a:t>
            </a:r>
            <a:endParaRPr lang="pt-BR" sz="2400" b="1" dirty="0">
              <a:solidFill>
                <a:schemeClr val="tx1"/>
              </a:solidFill>
            </a:endParaRPr>
          </a:p>
        </p:txBody>
      </p:sp>
      <p:sp>
        <p:nvSpPr>
          <p:cNvPr id="2" name="CaixaDeTexto 1"/>
          <p:cNvSpPr txBox="1"/>
          <p:nvPr/>
        </p:nvSpPr>
        <p:spPr>
          <a:xfrm>
            <a:off x="9144000" y="2665475"/>
            <a:ext cx="8551480" cy="369332"/>
          </a:xfrm>
          <a:prstGeom prst="rect">
            <a:avLst/>
          </a:prstGeom>
          <a:noFill/>
        </p:spPr>
        <p:txBody>
          <a:bodyPr wrap="square" rtlCol="0">
            <a:spAutoFit/>
          </a:bodyPr>
          <a:lstStyle/>
          <a:p>
            <a:r>
              <a:rPr lang="pt-BR" b="1" dirty="0"/>
              <a:t>TERMO AINDA HOJE NÃO TOTALMENTE  ACEITO PELA </a:t>
            </a:r>
            <a:r>
              <a:rPr lang="pt-BR" b="1" dirty="0" smtClean="0"/>
              <a:t>MEDICINA</a:t>
            </a:r>
            <a:endParaRPr lang="pt-BR" b="1" dirty="0"/>
          </a:p>
        </p:txBody>
      </p:sp>
      <p:sp>
        <p:nvSpPr>
          <p:cNvPr id="3" name="CaixaDeTexto 2"/>
          <p:cNvSpPr txBox="1"/>
          <p:nvPr/>
        </p:nvSpPr>
        <p:spPr>
          <a:xfrm>
            <a:off x="492486" y="2970885"/>
            <a:ext cx="8327958" cy="3739485"/>
          </a:xfrm>
          <a:prstGeom prst="rect">
            <a:avLst/>
          </a:prstGeom>
          <a:noFill/>
        </p:spPr>
        <p:txBody>
          <a:bodyPr wrap="square" rtlCol="0">
            <a:spAutoFit/>
          </a:bodyPr>
          <a:lstStyle/>
          <a:p>
            <a:pPr algn="just">
              <a:spcAft>
                <a:spcPts val="1800"/>
              </a:spcAft>
              <a:defRPr/>
            </a:pPr>
            <a:r>
              <a:rPr lang="es-ES" sz="2400" dirty="0" smtClean="0">
                <a:latin typeface="Comic Sans MS" pitchFamily="66" charset="0"/>
              </a:rPr>
              <a:t>• Un </a:t>
            </a:r>
            <a:r>
              <a:rPr lang="es-ES" sz="2400" dirty="0" err="1" smtClean="0">
                <a:latin typeface="Comic Sans MS" pitchFamily="66" charset="0"/>
              </a:rPr>
              <a:t>adaptógeno</a:t>
            </a:r>
            <a:r>
              <a:rPr lang="es-ES" sz="2400" dirty="0" smtClean="0">
                <a:latin typeface="Comic Sans MS" pitchFamily="66" charset="0"/>
              </a:rPr>
              <a:t> necesita 4 </a:t>
            </a:r>
            <a:r>
              <a:rPr lang="es-ES" sz="2400" dirty="0" err="1" smtClean="0">
                <a:latin typeface="Comic Sans MS" pitchFamily="66" charset="0"/>
              </a:rPr>
              <a:t>acciónes</a:t>
            </a:r>
            <a:r>
              <a:rPr lang="es-ES" sz="2400" dirty="0" smtClean="0">
                <a:latin typeface="Comic Sans MS" pitchFamily="66" charset="0"/>
              </a:rPr>
              <a:t>:</a:t>
            </a:r>
          </a:p>
          <a:p>
            <a:pPr algn="just">
              <a:spcAft>
                <a:spcPts val="1200"/>
              </a:spcAft>
              <a:defRPr/>
            </a:pPr>
            <a:r>
              <a:rPr lang="es-ES" sz="2400" dirty="0" smtClean="0">
                <a:latin typeface="Comic Sans MS" pitchFamily="66" charset="0"/>
              </a:rPr>
              <a:t>1</a:t>
            </a:r>
            <a:r>
              <a:rPr lang="es-ES" sz="2400" dirty="0">
                <a:latin typeface="Comic Sans MS" pitchFamily="66" charset="0"/>
              </a:rPr>
              <a:t>. </a:t>
            </a:r>
            <a:r>
              <a:rPr lang="es-ES" sz="2400" dirty="0" smtClean="0">
                <a:latin typeface="Comic Sans MS" pitchFamily="66" charset="0"/>
              </a:rPr>
              <a:t>Producir efecto anti-fatiga </a:t>
            </a:r>
            <a:r>
              <a:rPr lang="es-ES" sz="2400" dirty="0">
                <a:latin typeface="Comic Sans MS" pitchFamily="66" charset="0"/>
              </a:rPr>
              <a:t>contra los esfuerzos físicos o mentales.</a:t>
            </a:r>
          </a:p>
          <a:p>
            <a:pPr algn="just">
              <a:spcAft>
                <a:spcPts val="1200"/>
              </a:spcAft>
              <a:defRPr/>
            </a:pPr>
            <a:r>
              <a:rPr lang="es-ES" sz="2400" dirty="0">
                <a:latin typeface="Comic Sans MS" pitchFamily="66" charset="0"/>
              </a:rPr>
              <a:t>2. </a:t>
            </a:r>
            <a:r>
              <a:rPr lang="es-ES" sz="2400" dirty="0" smtClean="0">
                <a:latin typeface="Comic Sans MS" pitchFamily="66" charset="0"/>
              </a:rPr>
              <a:t>Aumentar </a:t>
            </a:r>
            <a:r>
              <a:rPr lang="es-ES" sz="2400" dirty="0">
                <a:latin typeface="Comic Sans MS" pitchFamily="66" charset="0"/>
              </a:rPr>
              <a:t>la resistencia al estrés.</a:t>
            </a:r>
          </a:p>
          <a:p>
            <a:pPr algn="just">
              <a:spcAft>
                <a:spcPts val="1200"/>
              </a:spcAft>
              <a:defRPr/>
            </a:pPr>
            <a:r>
              <a:rPr lang="es-ES" sz="2400" dirty="0">
                <a:latin typeface="Comic Sans MS" pitchFamily="66" charset="0"/>
              </a:rPr>
              <a:t>3. </a:t>
            </a:r>
            <a:r>
              <a:rPr lang="es-ES" sz="2400" dirty="0" smtClean="0">
                <a:latin typeface="Comic Sans MS" pitchFamily="66" charset="0"/>
              </a:rPr>
              <a:t>Normalizar </a:t>
            </a:r>
            <a:r>
              <a:rPr lang="es-ES" sz="2400" dirty="0">
                <a:latin typeface="Comic Sans MS" pitchFamily="66" charset="0"/>
              </a:rPr>
              <a:t>los estados patológicos del organismo, principalmente debido a los excesos o deficiencias de los mecanismos homeostáticos.</a:t>
            </a:r>
          </a:p>
          <a:p>
            <a:pPr algn="just">
              <a:defRPr/>
            </a:pPr>
            <a:r>
              <a:rPr lang="es-ES" sz="2400" dirty="0">
                <a:latin typeface="Comic Sans MS" pitchFamily="66" charset="0"/>
              </a:rPr>
              <a:t>4. Ser </a:t>
            </a:r>
            <a:r>
              <a:rPr lang="es-ES" sz="2400" dirty="0" smtClean="0">
                <a:latin typeface="Comic Sans MS" pitchFamily="66" charset="0"/>
              </a:rPr>
              <a:t>inofensivo </a:t>
            </a:r>
            <a:r>
              <a:rPr lang="es-ES" sz="2400" dirty="0">
                <a:latin typeface="Comic Sans MS" pitchFamily="66" charset="0"/>
              </a:rPr>
              <a:t>desde el punto de vista toxicológico</a:t>
            </a:r>
            <a:r>
              <a:rPr lang="es-ES" sz="2400" dirty="0" smtClean="0">
                <a:latin typeface="Comic Sans MS" pitchFamily="66" charset="0"/>
              </a:rPr>
              <a:t>.</a:t>
            </a:r>
            <a:endParaRPr lang="es-ES" sz="2400" dirty="0">
              <a:latin typeface="Comic Sans MS" pitchFamily="66" charset="0"/>
            </a:endParaRPr>
          </a:p>
        </p:txBody>
      </p:sp>
    </p:spTree>
    <p:extLst>
      <p:ext uri="{BB962C8B-B14F-4D97-AF65-F5344CB8AC3E}">
        <p14:creationId xmlns:p14="http://schemas.microsoft.com/office/powerpoint/2010/main" val="44103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1">
                                            <p:bg/>
                                          </p:spTgt>
                                        </p:tgtEl>
                                        <p:attrNameLst>
                                          <p:attrName>style.visibility</p:attrName>
                                        </p:attrNameLst>
                                      </p:cBhvr>
                                      <p:to>
                                        <p:strVal val="visible"/>
                                      </p:to>
                                    </p:set>
                                    <p:animEffect transition="in" filter="barn(inVertical)">
                                      <p:cBhvr>
                                        <p:cTn id="7" dur="500"/>
                                        <p:tgtEl>
                                          <p:spTgt spid="2051">
                                            <p:bg/>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51">
                                            <p:txEl>
                                              <p:pRg st="0" end="0"/>
                                            </p:txEl>
                                          </p:spTgt>
                                        </p:tgtEl>
                                        <p:attrNameLst>
                                          <p:attrName>style.visibility</p:attrName>
                                        </p:attrNameLst>
                                      </p:cBhvr>
                                      <p:to>
                                        <p:strVal val="visible"/>
                                      </p:to>
                                    </p:set>
                                    <p:animEffect transition="in" filter="barn(inVertical)">
                                      <p:cBhvr>
                                        <p:cTn id="10" dur="500"/>
                                        <p:tgtEl>
                                          <p:spTgt spid="205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3"/>
          <p:cNvSpPr txBox="1">
            <a:spLocks noChangeArrowheads="1"/>
          </p:cNvSpPr>
          <p:nvPr/>
        </p:nvSpPr>
        <p:spPr bwMode="auto">
          <a:xfrm>
            <a:off x="179388" y="836613"/>
            <a:ext cx="8893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spcBef>
                <a:spcPct val="60000"/>
              </a:spcBef>
              <a:spcAft>
                <a:spcPct val="50000"/>
              </a:spcAft>
              <a:buFontTx/>
              <a:buChar char="•"/>
            </a:pPr>
            <a:r>
              <a:rPr kumimoji="1" lang="pt-BR" sz="2200" b="1" dirty="0">
                <a:latin typeface="Comic Sans MS" pitchFamily="66" charset="0"/>
              </a:rPr>
              <a:t> 35 </a:t>
            </a:r>
            <a:r>
              <a:rPr kumimoji="1" lang="pt-BR" sz="2200" b="1" dirty="0" smtClean="0">
                <a:latin typeface="Comic Sans MS" pitchFamily="66" charset="0"/>
              </a:rPr>
              <a:t>comunidades </a:t>
            </a:r>
            <a:r>
              <a:rPr kumimoji="1" lang="pt-BR" sz="2200" b="1" dirty="0" err="1" smtClean="0">
                <a:latin typeface="Comic Sans MS" pitchFamily="66" charset="0"/>
              </a:rPr>
              <a:t>distribuidas</a:t>
            </a:r>
            <a:r>
              <a:rPr kumimoji="1" lang="pt-BR" sz="2200" b="1" dirty="0" smtClean="0">
                <a:latin typeface="Comic Sans MS" pitchFamily="66" charset="0"/>
              </a:rPr>
              <a:t> </a:t>
            </a:r>
            <a:r>
              <a:rPr kumimoji="1" lang="pt-BR" sz="2200" b="1" dirty="0" err="1" smtClean="0">
                <a:latin typeface="Comic Sans MS" pitchFamily="66" charset="0"/>
              </a:rPr>
              <a:t>en</a:t>
            </a:r>
            <a:r>
              <a:rPr kumimoji="1" lang="pt-BR" sz="2200" b="1" dirty="0" smtClean="0">
                <a:latin typeface="Comic Sans MS" pitchFamily="66" charset="0"/>
              </a:rPr>
              <a:t> 8 </a:t>
            </a:r>
            <a:r>
              <a:rPr kumimoji="1" lang="pt-BR" sz="2200" b="1" dirty="0" err="1" smtClean="0">
                <a:latin typeface="Comic Sans MS" pitchFamily="66" charset="0"/>
              </a:rPr>
              <a:t>territorios</a:t>
            </a:r>
            <a:r>
              <a:rPr kumimoji="1" lang="pt-BR" sz="2200" b="1" dirty="0" smtClean="0">
                <a:latin typeface="Comic Sans MS" pitchFamily="66" charset="0"/>
              </a:rPr>
              <a:t>.</a:t>
            </a:r>
            <a:endParaRPr kumimoji="1" lang="pt-BR" sz="2200" b="1" dirty="0">
              <a:sym typeface="Wingdings 3" pitchFamily="18" charset="2"/>
            </a:endParaRPr>
          </a:p>
        </p:txBody>
      </p:sp>
      <p:sp>
        <p:nvSpPr>
          <p:cNvPr id="15363" name="Text Box 4"/>
          <p:cNvSpPr txBox="1">
            <a:spLocks noChangeArrowheads="1"/>
          </p:cNvSpPr>
          <p:nvPr/>
        </p:nvSpPr>
        <p:spPr bwMode="auto">
          <a:xfrm>
            <a:off x="1670605" y="115888"/>
            <a:ext cx="5955496" cy="488950"/>
          </a:xfrm>
          <a:prstGeom prst="rect">
            <a:avLst/>
          </a:prstGeom>
          <a:solidFill>
            <a:schemeClr val="bg1"/>
          </a:solidFill>
          <a:ln>
            <a:noFill/>
          </a:ln>
          <a:extLst/>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spcBef>
                <a:spcPct val="50000"/>
              </a:spcBef>
            </a:pPr>
            <a:r>
              <a:rPr kumimoji="1" lang="pt-BR" sz="2600" b="1">
                <a:solidFill>
                  <a:srgbClr val="C00000"/>
                </a:solidFill>
                <a:latin typeface="Comic Sans MS" pitchFamily="66" charset="0"/>
              </a:rPr>
              <a:t>QUILOMBOLAS DE ORIXIMINÁ</a:t>
            </a:r>
          </a:p>
        </p:txBody>
      </p:sp>
      <p:sp>
        <p:nvSpPr>
          <p:cNvPr id="15364" name="Rectangle 6"/>
          <p:cNvSpPr>
            <a:spLocks noChangeArrowheads="1"/>
          </p:cNvSpPr>
          <p:nvPr/>
        </p:nvSpPr>
        <p:spPr bwMode="auto">
          <a:xfrm>
            <a:off x="0"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107950" y="1484313"/>
          <a:ext cx="8964613" cy="5314950"/>
        </p:xfrm>
        <a:graphic>
          <a:graphicData uri="http://schemas.openxmlformats.org/presentationml/2006/ole">
            <mc:AlternateContent xmlns:mc="http://schemas.openxmlformats.org/markup-compatibility/2006">
              <mc:Choice xmlns:v="urn:schemas-microsoft-com:vml" Requires="v">
                <p:oleObj spid="_x0000_s4209" name="Foto do Photo Editor" r:id="rId4" imgW="5210902" imgH="3086531" progId="MSPhotoEd.3">
                  <p:embed/>
                </p:oleObj>
              </mc:Choice>
              <mc:Fallback>
                <p:oleObj name="Foto do Photo Editor" r:id="rId4" imgW="5210902" imgH="308653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484313"/>
                        <a:ext cx="8964613"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6" name="Oval 7"/>
          <p:cNvSpPr>
            <a:spLocks noChangeArrowheads="1"/>
          </p:cNvSpPr>
          <p:nvPr/>
        </p:nvSpPr>
        <p:spPr bwMode="auto">
          <a:xfrm>
            <a:off x="280494" y="1837283"/>
            <a:ext cx="3086859" cy="2376487"/>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67" name="Line 8"/>
          <p:cNvSpPr>
            <a:spLocks noChangeShapeType="1"/>
          </p:cNvSpPr>
          <p:nvPr/>
        </p:nvSpPr>
        <p:spPr bwMode="auto">
          <a:xfrm>
            <a:off x="3492500" y="2492375"/>
            <a:ext cx="503238"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368" name="Text Box 9"/>
          <p:cNvSpPr txBox="1">
            <a:spLocks noChangeArrowheads="1"/>
          </p:cNvSpPr>
          <p:nvPr/>
        </p:nvSpPr>
        <p:spPr bwMode="auto">
          <a:xfrm>
            <a:off x="4067175" y="2276475"/>
            <a:ext cx="1115645" cy="523220"/>
          </a:xfrm>
          <a:prstGeom prst="rect">
            <a:avLst/>
          </a:prstGeom>
          <a:solidFill>
            <a:srgbClr val="F4F8B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spcBef>
                <a:spcPct val="50000"/>
              </a:spcBef>
            </a:pPr>
            <a:r>
              <a:rPr lang="pt-BR" sz="1400" b="1" dirty="0">
                <a:solidFill>
                  <a:srgbClr val="FF0000"/>
                </a:solidFill>
              </a:rPr>
              <a:t>600 mil </a:t>
            </a:r>
            <a:r>
              <a:rPr lang="pt-BR" sz="1400" b="1" dirty="0" err="1" smtClean="0">
                <a:solidFill>
                  <a:srgbClr val="FF0000"/>
                </a:solidFill>
              </a:rPr>
              <a:t>hectáreas</a:t>
            </a:r>
            <a:endParaRPr lang="pt-BR" sz="1400" b="1" dirty="0">
              <a:solidFill>
                <a:srgbClr val="FF0000"/>
              </a:solidFill>
            </a:endParaRPr>
          </a:p>
        </p:txBody>
      </p:sp>
      <p:sp>
        <p:nvSpPr>
          <p:cNvPr id="15369" name="Text Box 10"/>
          <p:cNvSpPr txBox="1">
            <a:spLocks noChangeArrowheads="1"/>
          </p:cNvSpPr>
          <p:nvPr/>
        </p:nvSpPr>
        <p:spPr bwMode="auto">
          <a:xfrm>
            <a:off x="8027988" y="5287963"/>
            <a:ext cx="1008062" cy="523875"/>
          </a:xfrm>
          <a:prstGeom prst="rect">
            <a:avLst/>
          </a:prstGeom>
          <a:solidFill>
            <a:srgbClr val="F4F8B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spcBef>
                <a:spcPct val="50000"/>
              </a:spcBef>
            </a:pPr>
            <a:r>
              <a:rPr lang="pt-BR" sz="1400" b="1">
                <a:solidFill>
                  <a:srgbClr val="FF0000"/>
                </a:solidFill>
              </a:rPr>
              <a:t>Fonte: CPI-SP</a:t>
            </a:r>
          </a:p>
        </p:txBody>
      </p:sp>
    </p:spTree>
    <p:extLst>
      <p:ext uri="{BB962C8B-B14F-4D97-AF65-F5344CB8AC3E}">
        <p14:creationId xmlns:p14="http://schemas.microsoft.com/office/powerpoint/2010/main" val="2801254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260350"/>
            <a:ext cx="8656637"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4"/>
          <p:cNvSpPr>
            <a:spLocks noChangeArrowheads="1"/>
          </p:cNvSpPr>
          <p:nvPr/>
        </p:nvSpPr>
        <p:spPr bwMode="auto">
          <a:xfrm>
            <a:off x="0"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pt-BR" altLang="pt-BR">
              <a:solidFill>
                <a:srgbClr val="000000"/>
              </a:solidFill>
            </a:endParaRPr>
          </a:p>
        </p:txBody>
      </p:sp>
      <p:sp>
        <p:nvSpPr>
          <p:cNvPr id="47108" name="Rectangle 5"/>
          <p:cNvSpPr>
            <a:spLocks noChangeArrowheads="1"/>
          </p:cNvSpPr>
          <p:nvPr/>
        </p:nvSpPr>
        <p:spPr bwMode="auto">
          <a:xfrm>
            <a:off x="107950" y="549275"/>
            <a:ext cx="3341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pt-BR" altLang="pt-BR" sz="3600" b="1" dirty="0" err="1" smtClean="0">
                <a:solidFill>
                  <a:srgbClr val="800000"/>
                </a:solidFill>
              </a:rPr>
              <a:t>Caza</a:t>
            </a:r>
            <a:r>
              <a:rPr lang="pt-BR" altLang="pt-BR" sz="3600" b="1" dirty="0" smtClean="0">
                <a:solidFill>
                  <a:srgbClr val="800000"/>
                </a:solidFill>
              </a:rPr>
              <a:t> y Pesca</a:t>
            </a:r>
            <a:endParaRPr lang="pt-BR" altLang="pt-BR" sz="3600" b="1" dirty="0">
              <a:solidFill>
                <a:srgbClr val="800000"/>
              </a:solidFill>
            </a:endParaRPr>
          </a:p>
        </p:txBody>
      </p:sp>
    </p:spTree>
    <p:extLst>
      <p:ext uri="{BB962C8B-B14F-4D97-AF65-F5344CB8AC3E}">
        <p14:creationId xmlns:p14="http://schemas.microsoft.com/office/powerpoint/2010/main" val="3447710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3" name="Picture 17"/>
          <p:cNvPicPr>
            <a:picLocks noChangeAspect="1" noChangeArrowheads="1"/>
          </p:cNvPicPr>
          <p:nvPr/>
        </p:nvPicPr>
        <p:blipFill rotWithShape="1">
          <a:blip r:embed="rId3"/>
          <a:srcRect t="48610" b="12501"/>
          <a:stretch/>
        </p:blipFill>
        <p:spPr bwMode="auto">
          <a:xfrm>
            <a:off x="129877" y="3123591"/>
            <a:ext cx="7530119" cy="2227452"/>
          </a:xfrm>
          <a:prstGeom prst="rect">
            <a:avLst/>
          </a:prstGeom>
          <a:noFill/>
          <a:ln w="9525">
            <a:noFill/>
            <a:miter lim="800000"/>
            <a:headEnd/>
            <a:tailEnd/>
          </a:ln>
          <a:effectLst>
            <a:outerShdw blurRad="50800" dist="50800" dir="5400000" algn="ctr" rotWithShape="0">
              <a:srgbClr val="000000">
                <a:alpha val="0"/>
              </a:srgbClr>
            </a:outerShdw>
          </a:effectLst>
        </p:spPr>
      </p:pic>
      <p:sp>
        <p:nvSpPr>
          <p:cNvPr id="49155" name="Rectangle 3"/>
          <p:cNvSpPr>
            <a:spLocks noChangeArrowheads="1"/>
          </p:cNvSpPr>
          <p:nvPr/>
        </p:nvSpPr>
        <p:spPr bwMode="auto">
          <a:xfrm>
            <a:off x="27296"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pt-BR" altLang="pt-BR">
              <a:solidFill>
                <a:srgbClr val="000000"/>
              </a:solidFill>
            </a:endParaRPr>
          </a:p>
        </p:txBody>
      </p:sp>
      <p:sp>
        <p:nvSpPr>
          <p:cNvPr id="49156" name="Text Box 18"/>
          <p:cNvSpPr txBox="1">
            <a:spLocks noChangeArrowheads="1"/>
          </p:cNvSpPr>
          <p:nvPr/>
        </p:nvSpPr>
        <p:spPr bwMode="auto">
          <a:xfrm>
            <a:off x="6328084" y="6629400"/>
            <a:ext cx="25193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eaLnBrk="1" hangingPunct="1">
              <a:spcBef>
                <a:spcPct val="50000"/>
              </a:spcBef>
            </a:pPr>
            <a:r>
              <a:rPr lang="en-US" altLang="pt-BR" sz="900" b="1">
                <a:solidFill>
                  <a:srgbClr val="FFFFFF"/>
                </a:solidFill>
              </a:rPr>
              <a:t>Photo: Danilo Oliveira</a:t>
            </a:r>
            <a:endParaRPr lang="pt-BR" altLang="pt-BR" sz="900" b="1">
              <a:solidFill>
                <a:srgbClr val="FFFFFF"/>
              </a:solidFill>
            </a:endParaRPr>
          </a:p>
        </p:txBody>
      </p:sp>
      <p:pic>
        <p:nvPicPr>
          <p:cNvPr id="49157"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509" y="115888"/>
            <a:ext cx="6199187"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102" y="4455168"/>
            <a:ext cx="3021807" cy="227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p:cNvSpPr txBox="1"/>
          <p:nvPr/>
        </p:nvSpPr>
        <p:spPr>
          <a:xfrm>
            <a:off x="170851" y="255588"/>
            <a:ext cx="2443280" cy="707886"/>
          </a:xfrm>
          <a:prstGeom prst="rect">
            <a:avLst/>
          </a:prstGeom>
          <a:solidFill>
            <a:schemeClr val="bg1"/>
          </a:solidFill>
        </p:spPr>
        <p:txBody>
          <a:bodyPr wrap="square" rtlCol="0">
            <a:spAutoFit/>
          </a:bodyPr>
          <a:lstStyle/>
          <a:p>
            <a:pPr algn="ctr"/>
            <a:r>
              <a:rPr lang="pt-BR" sz="2000" b="1" dirty="0">
                <a:solidFill>
                  <a:srgbClr val="C00000"/>
                </a:solidFill>
                <a:latin typeface="Comic Sans MS" pitchFamily="66" charset="0"/>
              </a:rPr>
              <a:t>RECOLECTA </a:t>
            </a:r>
            <a:r>
              <a:rPr lang="pt-BR" sz="2000" b="1" dirty="0" smtClean="0">
                <a:solidFill>
                  <a:srgbClr val="C00000"/>
                </a:solidFill>
                <a:latin typeface="Comic Sans MS" pitchFamily="66" charset="0"/>
              </a:rPr>
              <a:t>VEGETAL</a:t>
            </a:r>
            <a:endParaRPr lang="pt-BR" sz="2000" b="1" dirty="0">
              <a:solidFill>
                <a:srgbClr val="C00000"/>
              </a:solidFill>
              <a:latin typeface="Comic Sans MS" pitchFamily="66" charset="0"/>
            </a:endParaRPr>
          </a:p>
        </p:txBody>
      </p:sp>
      <p:sp>
        <p:nvSpPr>
          <p:cNvPr id="8" name="Text Box 12"/>
          <p:cNvSpPr txBox="1">
            <a:spLocks noChangeArrowheads="1"/>
          </p:cNvSpPr>
          <p:nvPr/>
        </p:nvSpPr>
        <p:spPr bwMode="auto">
          <a:xfrm>
            <a:off x="165291" y="1152679"/>
            <a:ext cx="2740602" cy="415498"/>
          </a:xfrm>
          <a:prstGeom prst="rect">
            <a:avLst/>
          </a:prstGeom>
          <a:solidFill>
            <a:schemeClr val="bg1"/>
          </a:solidFill>
          <a:ln>
            <a:noFill/>
          </a:ln>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spcBef>
                <a:spcPct val="50000"/>
              </a:spcBef>
            </a:pPr>
            <a:r>
              <a:rPr kumimoji="1" lang="pt-BR" sz="2100" b="1" dirty="0" smtClean="0">
                <a:latin typeface="Tahoma" pitchFamily="34" charset="0"/>
                <a:sym typeface="Wingdings" pitchFamily="2" charset="2"/>
              </a:rPr>
              <a:t> Casta</a:t>
            </a:r>
            <a:r>
              <a:rPr kumimoji="1" lang="es-MX" sz="2100" b="1" dirty="0" smtClean="0">
                <a:latin typeface="Tahoma" pitchFamily="34" charset="0"/>
                <a:sym typeface="Wingdings" pitchFamily="2" charset="2"/>
              </a:rPr>
              <a:t>ñ</a:t>
            </a:r>
            <a:r>
              <a:rPr kumimoji="1" lang="pt-BR" sz="2100" b="1" dirty="0" smtClean="0">
                <a:latin typeface="Tahoma" pitchFamily="34" charset="0"/>
                <a:sym typeface="Wingdings" pitchFamily="2" charset="2"/>
              </a:rPr>
              <a:t>a de Pará</a:t>
            </a:r>
            <a:endParaRPr kumimoji="1" lang="pt-BR" sz="2100" b="1" dirty="0">
              <a:latin typeface="Tahoma" pitchFamily="34" charset="0"/>
            </a:endParaRPr>
          </a:p>
        </p:txBody>
      </p:sp>
      <p:sp>
        <p:nvSpPr>
          <p:cNvPr id="9" name="Text Box 13"/>
          <p:cNvSpPr txBox="1">
            <a:spLocks noChangeArrowheads="1"/>
          </p:cNvSpPr>
          <p:nvPr/>
        </p:nvSpPr>
        <p:spPr bwMode="auto">
          <a:xfrm>
            <a:off x="31794" y="2738869"/>
            <a:ext cx="9139502" cy="384721"/>
          </a:xfrm>
          <a:prstGeom prst="rect">
            <a:avLst/>
          </a:prstGeom>
          <a:solidFill>
            <a:schemeClr val="bg1"/>
          </a:solidFill>
          <a:ln>
            <a:noFill/>
          </a:ln>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spcBef>
                <a:spcPct val="50000"/>
              </a:spcBef>
              <a:buFont typeface="Wingdings" pitchFamily="2" charset="2"/>
              <a:buChar char="Ø"/>
            </a:pPr>
            <a:r>
              <a:rPr kumimoji="1" lang="pt-BR" sz="1900" b="1" dirty="0">
                <a:latin typeface="Tahoma" pitchFamily="34" charset="0"/>
                <a:sym typeface="Wingdings" pitchFamily="2" charset="2"/>
              </a:rPr>
              <a:t> </a:t>
            </a:r>
            <a:r>
              <a:rPr kumimoji="1" lang="pt-BR" sz="1900" b="1" dirty="0" err="1" smtClean="0">
                <a:latin typeface="Tahoma" pitchFamily="34" charset="0"/>
                <a:sym typeface="Wingdings" pitchFamily="2" charset="2"/>
              </a:rPr>
              <a:t>Extracción</a:t>
            </a:r>
            <a:r>
              <a:rPr kumimoji="1" lang="pt-BR" sz="1900" b="1" dirty="0" smtClean="0">
                <a:latin typeface="Tahoma" pitchFamily="34" charset="0"/>
                <a:sym typeface="Wingdings" pitchFamily="2" charset="2"/>
              </a:rPr>
              <a:t> de aceite </a:t>
            </a:r>
            <a:r>
              <a:rPr kumimoji="1" lang="pt-BR" sz="1900" b="1" dirty="0" smtClean="0">
                <a:latin typeface="Tahoma" pitchFamily="34" charset="0"/>
                <a:sym typeface="Wingdings" pitchFamily="2" charset="2"/>
              </a:rPr>
              <a:t>de </a:t>
            </a:r>
            <a:r>
              <a:rPr kumimoji="1" lang="pt-BR" sz="1900" b="1" dirty="0" err="1" smtClean="0">
                <a:latin typeface="Tahoma" pitchFamily="34" charset="0"/>
                <a:sym typeface="Wingdings" pitchFamily="2" charset="2"/>
              </a:rPr>
              <a:t>Andiroba</a:t>
            </a:r>
            <a:r>
              <a:rPr kumimoji="1" lang="pt-BR" sz="1900" b="1" dirty="0" smtClean="0">
                <a:latin typeface="Tahoma" pitchFamily="34" charset="0"/>
                <a:sym typeface="Wingdings" pitchFamily="2" charset="2"/>
              </a:rPr>
              <a:t> </a:t>
            </a:r>
            <a:r>
              <a:rPr kumimoji="1" lang="pt-BR" sz="1900" b="1" dirty="0">
                <a:latin typeface="Tahoma" pitchFamily="34" charset="0"/>
                <a:sym typeface="Wingdings" pitchFamily="2" charset="2"/>
              </a:rPr>
              <a:t>(</a:t>
            </a:r>
            <a:r>
              <a:rPr kumimoji="1" lang="pt-BR" sz="1900" b="1" i="1" dirty="0" err="1">
                <a:latin typeface="Tahoma" pitchFamily="34" charset="0"/>
                <a:sym typeface="Wingdings" pitchFamily="2" charset="2"/>
              </a:rPr>
              <a:t>Carapa</a:t>
            </a:r>
            <a:r>
              <a:rPr kumimoji="1" lang="pt-BR" sz="1900" b="1" i="1" dirty="0">
                <a:latin typeface="Tahoma" pitchFamily="34" charset="0"/>
                <a:sym typeface="Wingdings" pitchFamily="2" charset="2"/>
              </a:rPr>
              <a:t> </a:t>
            </a:r>
            <a:r>
              <a:rPr kumimoji="1" lang="pt-BR" sz="1900" b="1" i="1" dirty="0" err="1">
                <a:latin typeface="Tahoma" pitchFamily="34" charset="0"/>
                <a:sym typeface="Wingdings" pitchFamily="2" charset="2"/>
              </a:rPr>
              <a:t>guianensis</a:t>
            </a:r>
            <a:r>
              <a:rPr kumimoji="1" lang="pt-BR" sz="1900" b="1" i="1" dirty="0">
                <a:latin typeface="Tahoma" pitchFamily="34" charset="0"/>
                <a:sym typeface="Wingdings" pitchFamily="2" charset="2"/>
              </a:rPr>
              <a:t> </a:t>
            </a:r>
            <a:r>
              <a:rPr kumimoji="1" lang="pt-BR" sz="1900" b="1" dirty="0">
                <a:latin typeface="Tahoma" pitchFamily="34" charset="0"/>
                <a:sym typeface="Wingdings" pitchFamily="2" charset="2"/>
              </a:rPr>
              <a:t> </a:t>
            </a:r>
            <a:r>
              <a:rPr kumimoji="1" lang="pt-BR" sz="1900" b="1" dirty="0" err="1">
                <a:latin typeface="Tahoma" pitchFamily="34" charset="0"/>
                <a:sym typeface="Wingdings" pitchFamily="2" charset="2"/>
              </a:rPr>
              <a:t>Aubl</a:t>
            </a:r>
            <a:r>
              <a:rPr kumimoji="1" lang="pt-BR" sz="1900" b="1" dirty="0" smtClean="0">
                <a:latin typeface="Tahoma" pitchFamily="34" charset="0"/>
                <a:sym typeface="Wingdings" pitchFamily="2" charset="2"/>
              </a:rPr>
              <a:t>.)</a:t>
            </a:r>
            <a:endParaRPr kumimoji="1" lang="pt-BR" sz="1900" b="1" dirty="0">
              <a:latin typeface="Tahoma" pitchFamily="34" charset="0"/>
              <a:sym typeface="Wingdings" pitchFamily="2" charset="2"/>
            </a:endParaRPr>
          </a:p>
        </p:txBody>
      </p:sp>
      <p:sp>
        <p:nvSpPr>
          <p:cNvPr id="10" name="Text Box 13"/>
          <p:cNvSpPr txBox="1">
            <a:spLocks noChangeArrowheads="1"/>
          </p:cNvSpPr>
          <p:nvPr/>
        </p:nvSpPr>
        <p:spPr bwMode="auto">
          <a:xfrm>
            <a:off x="718991" y="5659798"/>
            <a:ext cx="5074649" cy="823302"/>
          </a:xfrm>
          <a:prstGeom prst="rect">
            <a:avLst/>
          </a:prstGeom>
          <a:solidFill>
            <a:schemeClr val="bg1"/>
          </a:solidFill>
          <a:ln>
            <a:noFill/>
          </a:ln>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spcBef>
                <a:spcPct val="50000"/>
              </a:spcBef>
              <a:buFont typeface="Wingdings" pitchFamily="2" charset="2"/>
              <a:buChar char="Ø"/>
            </a:pPr>
            <a:r>
              <a:rPr kumimoji="1" lang="pt-BR" sz="1900" b="1" dirty="0" smtClean="0">
                <a:latin typeface="Tahoma" pitchFamily="34" charset="0"/>
                <a:sym typeface="Wingdings" pitchFamily="2" charset="2"/>
              </a:rPr>
              <a:t> </a:t>
            </a:r>
            <a:r>
              <a:rPr kumimoji="1" lang="pt-BR" sz="1900" b="1" dirty="0" err="1" smtClean="0">
                <a:latin typeface="Tahoma" pitchFamily="34" charset="0"/>
                <a:sym typeface="Wingdings" pitchFamily="2" charset="2"/>
              </a:rPr>
              <a:t>Extracción</a:t>
            </a:r>
            <a:r>
              <a:rPr kumimoji="1" lang="pt-BR" sz="1900" b="1" dirty="0" smtClean="0">
                <a:latin typeface="Tahoma" pitchFamily="34" charset="0"/>
                <a:sym typeface="Wingdings" pitchFamily="2" charset="2"/>
              </a:rPr>
              <a:t> de aceite de Copaíba </a:t>
            </a:r>
          </a:p>
          <a:p>
            <a:pPr eaLnBrk="1" hangingPunct="1">
              <a:spcBef>
                <a:spcPct val="50000"/>
              </a:spcBef>
            </a:pPr>
            <a:r>
              <a:rPr kumimoji="1" lang="pt-BR" sz="1900" b="1" dirty="0">
                <a:latin typeface="Tahoma" pitchFamily="34" charset="0"/>
                <a:sym typeface="Wingdings" pitchFamily="2" charset="2"/>
              </a:rPr>
              <a:t> </a:t>
            </a:r>
            <a:r>
              <a:rPr kumimoji="1" lang="pt-BR" sz="1900" b="1" dirty="0" smtClean="0">
                <a:latin typeface="Tahoma" pitchFamily="34" charset="0"/>
                <a:sym typeface="Wingdings" pitchFamily="2" charset="2"/>
              </a:rPr>
              <a:t>                                      (</a:t>
            </a:r>
            <a:r>
              <a:rPr kumimoji="1" lang="pt-BR" sz="1900" b="1" i="1" dirty="0" err="1">
                <a:latin typeface="Tahoma" pitchFamily="34" charset="0"/>
                <a:sym typeface="Wingdings" pitchFamily="2" charset="2"/>
              </a:rPr>
              <a:t>Copaifera</a:t>
            </a:r>
            <a:r>
              <a:rPr kumimoji="1" lang="pt-BR" sz="1900" b="1" dirty="0">
                <a:latin typeface="Tahoma" pitchFamily="34" charset="0"/>
                <a:sym typeface="Wingdings" pitchFamily="2" charset="2"/>
              </a:rPr>
              <a:t> </a:t>
            </a:r>
            <a:r>
              <a:rPr kumimoji="1" lang="pt-BR" sz="1900" b="1" dirty="0" err="1">
                <a:latin typeface="Tahoma" pitchFamily="34" charset="0"/>
                <a:sym typeface="Wingdings" pitchFamily="2" charset="2"/>
              </a:rPr>
              <a:t>spp</a:t>
            </a:r>
            <a:r>
              <a:rPr kumimoji="1" lang="pt-BR" sz="1900" b="1" dirty="0">
                <a:latin typeface="Tahoma" pitchFamily="34" charset="0"/>
                <a:sym typeface="Wingdings" pitchFamily="2" charset="2"/>
              </a:rPr>
              <a:t>)</a:t>
            </a:r>
          </a:p>
        </p:txBody>
      </p:sp>
    </p:spTree>
    <p:extLst>
      <p:ext uri="{BB962C8B-B14F-4D97-AF65-F5344CB8AC3E}">
        <p14:creationId xmlns:p14="http://schemas.microsoft.com/office/powerpoint/2010/main" val="4224291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0"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pt-BR" altLang="pt-BR">
              <a:solidFill>
                <a:srgbClr val="000000"/>
              </a:solidFill>
            </a:endParaRPr>
          </a:p>
        </p:txBody>
      </p:sp>
      <p:sp>
        <p:nvSpPr>
          <p:cNvPr id="51203" name="Rectangle 4"/>
          <p:cNvSpPr>
            <a:spLocks noChangeArrowheads="1"/>
          </p:cNvSpPr>
          <p:nvPr/>
        </p:nvSpPr>
        <p:spPr bwMode="auto">
          <a:xfrm>
            <a:off x="684212" y="110434"/>
            <a:ext cx="7858117" cy="574675"/>
          </a:xfrm>
          <a:prstGeom prst="rect">
            <a:avLst/>
          </a:prstGeom>
          <a:solidFill>
            <a:schemeClr val="bg1"/>
          </a:solidFill>
          <a:ln>
            <a:noFill/>
          </a:ln>
          <a:extLst/>
        </p:spPr>
        <p:txBody>
          <a:bodyPr/>
          <a:lstStyle/>
          <a:p>
            <a:pPr algn="ctr"/>
            <a:r>
              <a:rPr lang="pt-BR" sz="2600" b="1" dirty="0">
                <a:solidFill>
                  <a:srgbClr val="C00000"/>
                </a:solidFill>
                <a:latin typeface="Comic Sans MS" pitchFamily="66" charset="0"/>
              </a:rPr>
              <a:t>RECOLECTA DE FRUTOS ALIMENTICIOS</a:t>
            </a:r>
          </a:p>
        </p:txBody>
      </p:sp>
      <p:pic>
        <p:nvPicPr>
          <p:cNvPr id="5120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835025"/>
            <a:ext cx="7581900"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355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1412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pt-BR" altLang="pt-BR">
              <a:solidFill>
                <a:srgbClr val="000000"/>
              </a:solidFill>
            </a:endParaRPr>
          </a:p>
        </p:txBody>
      </p:sp>
      <p:sp>
        <p:nvSpPr>
          <p:cNvPr id="53251" name="AutoShape 4"/>
          <p:cNvSpPr>
            <a:spLocks noChangeArrowheads="1"/>
          </p:cNvSpPr>
          <p:nvPr/>
        </p:nvSpPr>
        <p:spPr bwMode="auto">
          <a:xfrm>
            <a:off x="3348038" y="1911404"/>
            <a:ext cx="2537795" cy="1910759"/>
          </a:xfrm>
          <a:prstGeom prst="triangle">
            <a:avLst>
              <a:gd name="adj" fmla="val 50000"/>
            </a:avLst>
          </a:prstGeom>
          <a:solidFill>
            <a:schemeClr val="bg1"/>
          </a:solidFill>
          <a:ln w="38100">
            <a:solidFill>
              <a:schemeClr val="tx1"/>
            </a:solidFill>
            <a:miter lim="800000"/>
            <a:headEnd/>
            <a:tailEnd/>
          </a:ln>
        </p:spPr>
        <p:txBody>
          <a:bodyPr wrap="none" anchor="ctr"/>
          <a:lstStyle/>
          <a:p>
            <a:pPr algn="ctr" eaLnBrk="1" hangingPunct="1"/>
            <a:r>
              <a:rPr lang="pt-BR" altLang="pt-BR" sz="2000" b="1" dirty="0" smtClean="0">
                <a:solidFill>
                  <a:srgbClr val="800000"/>
                </a:solidFill>
              </a:rPr>
              <a:t>Plantas </a:t>
            </a:r>
          </a:p>
          <a:p>
            <a:pPr algn="ctr" eaLnBrk="1" hangingPunct="1"/>
            <a:r>
              <a:rPr lang="pt-BR" altLang="pt-BR" sz="2000" b="1" dirty="0" err="1" smtClean="0">
                <a:solidFill>
                  <a:srgbClr val="800000"/>
                </a:solidFill>
              </a:rPr>
              <a:t>Medicinales</a:t>
            </a:r>
            <a:r>
              <a:rPr lang="pt-BR" altLang="pt-BR" sz="2000" b="1" dirty="0" smtClean="0">
                <a:solidFill>
                  <a:srgbClr val="800000"/>
                </a:solidFill>
              </a:rPr>
              <a:t> </a:t>
            </a:r>
          </a:p>
          <a:p>
            <a:pPr algn="ctr" eaLnBrk="1" hangingPunct="1"/>
            <a:r>
              <a:rPr lang="pt-BR" altLang="pt-BR" sz="2000" b="1" dirty="0" smtClean="0">
                <a:solidFill>
                  <a:srgbClr val="800000"/>
                </a:solidFill>
              </a:rPr>
              <a:t>de </a:t>
            </a:r>
            <a:r>
              <a:rPr lang="pt-BR" altLang="pt-BR" sz="2000" b="1" dirty="0" err="1" smtClean="0">
                <a:solidFill>
                  <a:srgbClr val="800000"/>
                </a:solidFill>
              </a:rPr>
              <a:t>los</a:t>
            </a:r>
            <a:r>
              <a:rPr lang="pt-BR" altLang="pt-BR" sz="2000" b="1" dirty="0" smtClean="0">
                <a:solidFill>
                  <a:srgbClr val="800000"/>
                </a:solidFill>
              </a:rPr>
              <a:t> </a:t>
            </a:r>
          </a:p>
          <a:p>
            <a:pPr algn="ctr" eaLnBrk="1" hangingPunct="1"/>
            <a:r>
              <a:rPr lang="pt-BR" altLang="pt-BR" sz="2000" b="1" dirty="0" smtClean="0">
                <a:solidFill>
                  <a:srgbClr val="800000"/>
                </a:solidFill>
              </a:rPr>
              <a:t>Quilombolas</a:t>
            </a:r>
          </a:p>
          <a:p>
            <a:pPr algn="ctr" eaLnBrk="1" hangingPunct="1"/>
            <a:endParaRPr lang="pt-BR" altLang="pt-BR" sz="2000" b="1" dirty="0">
              <a:solidFill>
                <a:srgbClr val="800000"/>
              </a:solidFill>
            </a:endParaRPr>
          </a:p>
        </p:txBody>
      </p:sp>
      <p:sp>
        <p:nvSpPr>
          <p:cNvPr id="5125" name="Text Box 5"/>
          <p:cNvSpPr txBox="1">
            <a:spLocks noChangeArrowheads="1"/>
          </p:cNvSpPr>
          <p:nvPr/>
        </p:nvSpPr>
        <p:spPr bwMode="auto">
          <a:xfrm>
            <a:off x="3684302" y="1573267"/>
            <a:ext cx="180022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eaLnBrk="1" hangingPunct="1">
              <a:spcBef>
                <a:spcPct val="50000"/>
              </a:spcBef>
            </a:pPr>
            <a:r>
              <a:rPr lang="pt-BR" altLang="pt-BR" sz="1700" b="1" dirty="0" smtClean="0">
                <a:solidFill>
                  <a:srgbClr val="000000"/>
                </a:solidFill>
              </a:rPr>
              <a:t>AMERINDIOS</a:t>
            </a:r>
            <a:endParaRPr lang="pt-BR" altLang="pt-BR" sz="1700" b="1" dirty="0">
              <a:solidFill>
                <a:srgbClr val="000000"/>
              </a:solidFill>
            </a:endParaRPr>
          </a:p>
        </p:txBody>
      </p:sp>
      <p:sp>
        <p:nvSpPr>
          <p:cNvPr id="5126" name="Text Box 6"/>
          <p:cNvSpPr txBox="1">
            <a:spLocks noChangeArrowheads="1"/>
          </p:cNvSpPr>
          <p:nvPr/>
        </p:nvSpPr>
        <p:spPr bwMode="auto">
          <a:xfrm>
            <a:off x="5885833" y="3237388"/>
            <a:ext cx="14212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eaLnBrk="1" hangingPunct="1">
              <a:spcBef>
                <a:spcPct val="50000"/>
              </a:spcBef>
            </a:pPr>
            <a:r>
              <a:rPr lang="pt-BR" altLang="pt-BR" sz="1600" b="1" dirty="0" smtClean="0">
                <a:solidFill>
                  <a:srgbClr val="000000"/>
                </a:solidFill>
              </a:rPr>
              <a:t>ESCLAVOS AFRICANOS</a:t>
            </a:r>
            <a:endParaRPr lang="pt-BR" altLang="pt-BR" sz="1600" b="1" dirty="0">
              <a:solidFill>
                <a:srgbClr val="000000"/>
              </a:solidFill>
            </a:endParaRPr>
          </a:p>
        </p:txBody>
      </p:sp>
      <p:sp>
        <p:nvSpPr>
          <p:cNvPr id="5127" name="Text Box 7"/>
          <p:cNvSpPr txBox="1">
            <a:spLocks noChangeArrowheads="1"/>
          </p:cNvSpPr>
          <p:nvPr/>
        </p:nvSpPr>
        <p:spPr bwMode="auto">
          <a:xfrm>
            <a:off x="1418700" y="3302340"/>
            <a:ext cx="2016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eaLnBrk="1" hangingPunct="1">
              <a:spcBef>
                <a:spcPct val="50000"/>
              </a:spcBef>
            </a:pPr>
            <a:r>
              <a:rPr lang="pt-BR" altLang="pt-BR" sz="1600" b="1" dirty="0" smtClean="0">
                <a:solidFill>
                  <a:srgbClr val="000000"/>
                </a:solidFill>
              </a:rPr>
              <a:t>COLONIZADORES PORTUGUESES</a:t>
            </a:r>
            <a:endParaRPr lang="pt-BR" altLang="pt-BR" sz="1600" b="1" dirty="0">
              <a:solidFill>
                <a:srgbClr val="000000"/>
              </a:solidFill>
            </a:endParaRPr>
          </a:p>
        </p:txBody>
      </p:sp>
      <p:sp>
        <p:nvSpPr>
          <p:cNvPr id="53255" name="Text Box 8"/>
          <p:cNvSpPr txBox="1">
            <a:spLocks noChangeArrowheads="1"/>
          </p:cNvSpPr>
          <p:nvPr/>
        </p:nvSpPr>
        <p:spPr bwMode="auto">
          <a:xfrm>
            <a:off x="-2412" y="284272"/>
            <a:ext cx="9144000" cy="369332"/>
          </a:xfrm>
          <a:prstGeom prst="rect">
            <a:avLst/>
          </a:prstGeom>
          <a:solidFill>
            <a:schemeClr val="bg1"/>
          </a:solidFill>
          <a:ln>
            <a:noFill/>
          </a:ln>
          <a:extLst/>
        </p:spPr>
        <p:txBody>
          <a:bodyPr>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eaLnBrk="1" hangingPunct="1">
              <a:spcBef>
                <a:spcPct val="50000"/>
              </a:spcBef>
            </a:pPr>
            <a:r>
              <a:rPr lang="pt-BR" altLang="pt-BR" sz="1800" b="1" i="1" dirty="0" smtClean="0">
                <a:solidFill>
                  <a:srgbClr val="FF0000"/>
                </a:solidFill>
                <a:latin typeface="Tahoma" pitchFamily="34" charset="0"/>
              </a:rPr>
              <a:t>ORIGEN DE LOS CONOCIMIENTOS TRADICIONALES DE LOS QUILOMBOLAS</a:t>
            </a:r>
            <a:endParaRPr lang="pt-BR" altLang="pt-BR" sz="1800" b="1" i="1" dirty="0">
              <a:solidFill>
                <a:srgbClr val="FF0000"/>
              </a:solidFill>
              <a:latin typeface="Tahoma" pitchFamily="34" charset="0"/>
            </a:endParaRPr>
          </a:p>
        </p:txBody>
      </p:sp>
      <p:sp>
        <p:nvSpPr>
          <p:cNvPr id="53256" name="Text Box 9"/>
          <p:cNvSpPr txBox="1">
            <a:spLocks noChangeArrowheads="1"/>
          </p:cNvSpPr>
          <p:nvPr/>
        </p:nvSpPr>
        <p:spPr bwMode="auto">
          <a:xfrm>
            <a:off x="304639" y="4279338"/>
            <a:ext cx="8612681" cy="12875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lgn="ctr">
              <a:lnSpc>
                <a:spcPct val="110000"/>
              </a:lnSpc>
              <a:spcBef>
                <a:spcPct val="55000"/>
              </a:spcBef>
              <a:spcAft>
                <a:spcPts val="1200"/>
              </a:spcAft>
            </a:pPr>
            <a:r>
              <a:rPr lang="es-ES" altLang="pt-BR" sz="1800" b="1" dirty="0" smtClean="0">
                <a:solidFill>
                  <a:srgbClr val="000000"/>
                </a:solidFill>
              </a:rPr>
              <a:t>Su </a:t>
            </a:r>
            <a:r>
              <a:rPr lang="es-ES" altLang="pt-BR" sz="1800" b="1" dirty="0">
                <a:solidFill>
                  <a:srgbClr val="000000"/>
                </a:solidFill>
              </a:rPr>
              <a:t>contacto con la naturaleza durante siglos, el conocimiento formado a partir de un complejo de </a:t>
            </a:r>
            <a:r>
              <a:rPr lang="es-ES" altLang="pt-BR" sz="1800" b="1" dirty="0" smtClean="0">
                <a:solidFill>
                  <a:srgbClr val="000000"/>
                </a:solidFill>
              </a:rPr>
              <a:t>indio-Negro-portugués</a:t>
            </a:r>
            <a:r>
              <a:rPr lang="es-ES" altLang="pt-BR" sz="1800" b="1" dirty="0">
                <a:solidFill>
                  <a:srgbClr val="000000"/>
                </a:solidFill>
              </a:rPr>
              <a:t>, y su aislamiento geográfico, han llevado a los miembros de estas comunidades un vasto conocimiento </a:t>
            </a:r>
            <a:r>
              <a:rPr lang="es-ES" altLang="pt-BR" sz="1800" b="1" dirty="0" smtClean="0">
                <a:solidFill>
                  <a:srgbClr val="000000"/>
                </a:solidFill>
              </a:rPr>
              <a:t> de </a:t>
            </a:r>
            <a:r>
              <a:rPr lang="es-ES" altLang="pt-BR" sz="1800" b="1" dirty="0">
                <a:solidFill>
                  <a:srgbClr val="000000"/>
                </a:solidFill>
              </a:rPr>
              <a:t>las plantas medicinales</a:t>
            </a:r>
            <a:r>
              <a:rPr lang="es-ES" altLang="pt-BR" sz="1800" b="1" dirty="0" smtClean="0">
                <a:solidFill>
                  <a:srgbClr val="000000"/>
                </a:solidFill>
              </a:rPr>
              <a:t>.</a:t>
            </a:r>
          </a:p>
        </p:txBody>
      </p:sp>
      <p:sp>
        <p:nvSpPr>
          <p:cNvPr id="2" name="Retângulo 1"/>
          <p:cNvSpPr/>
          <p:nvPr/>
        </p:nvSpPr>
        <p:spPr>
          <a:xfrm>
            <a:off x="2392772" y="5795447"/>
            <a:ext cx="4371690" cy="840358"/>
          </a:xfrm>
          <a:prstGeom prst="rect">
            <a:avLst/>
          </a:prstGeom>
          <a:solidFill>
            <a:schemeClr val="bg1">
              <a:lumMod val="95000"/>
            </a:schemeClr>
          </a:solidFill>
        </p:spPr>
        <p:txBody>
          <a:bodyPr wrap="square">
            <a:spAutoFit/>
          </a:bodyPr>
          <a:lstStyle/>
          <a:p>
            <a:pPr lvl="0" algn="ctr">
              <a:lnSpc>
                <a:spcPct val="110000"/>
              </a:lnSpc>
              <a:spcBef>
                <a:spcPts val="600"/>
              </a:spcBef>
              <a:spcAft>
                <a:spcPts val="600"/>
              </a:spcAft>
            </a:pPr>
            <a:r>
              <a:rPr lang="pt-BR" altLang="pt-BR" b="1" dirty="0">
                <a:solidFill>
                  <a:srgbClr val="000000"/>
                </a:solidFill>
              </a:rPr>
              <a:t>Grandes CHAMANES = SACACAS (PAJÉS) </a:t>
            </a:r>
          </a:p>
          <a:p>
            <a:pPr lvl="0" algn="ctr">
              <a:lnSpc>
                <a:spcPct val="110000"/>
              </a:lnSpc>
              <a:spcBef>
                <a:spcPts val="600"/>
              </a:spcBef>
              <a:spcAft>
                <a:spcPts val="600"/>
              </a:spcAft>
            </a:pPr>
            <a:r>
              <a:rPr lang="pt-BR" altLang="pt-BR" b="1" dirty="0">
                <a:solidFill>
                  <a:srgbClr val="000000"/>
                </a:solidFill>
              </a:rPr>
              <a:t>ESPECIALISTAS LOCALES</a:t>
            </a:r>
            <a:endParaRPr lang="pt-BR" altLang="pt-BR" b="1" dirty="0">
              <a:solidFill>
                <a:srgbClr val="000000"/>
              </a:solidFill>
              <a:sym typeface="Wingdings 3" pitchFamily="18" charset="2"/>
            </a:endParaRPr>
          </a:p>
        </p:txBody>
      </p:sp>
    </p:spTree>
    <p:extLst>
      <p:ext uri="{BB962C8B-B14F-4D97-AF65-F5344CB8AC3E}">
        <p14:creationId xmlns:p14="http://schemas.microsoft.com/office/powerpoint/2010/main" val="4190907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checkerboard(across)">
                                      <p:cBhvr>
                                        <p:cTn id="7" dur="500"/>
                                        <p:tgtEl>
                                          <p:spTgt spid="5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blinds(horizontal)">
                                      <p:cBhvr>
                                        <p:cTn id="12" dur="500"/>
                                        <p:tgtEl>
                                          <p:spTgt spid="5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blinds(horizontal)">
                                      <p:cBhvr>
                                        <p:cTn id="1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p:bldP spid="51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6"/>
          <p:cNvSpPr txBox="1">
            <a:spLocks noChangeArrowheads="1"/>
          </p:cNvSpPr>
          <p:nvPr/>
        </p:nvSpPr>
        <p:spPr bwMode="auto">
          <a:xfrm>
            <a:off x="508423" y="2105817"/>
            <a:ext cx="8186612" cy="1723933"/>
          </a:xfrm>
          <a:prstGeom prst="rect">
            <a:avLst/>
          </a:prstGeom>
          <a:solidFill>
            <a:schemeClr val="bg1">
              <a:lumMod val="85000"/>
            </a:schemeClr>
          </a:solidFill>
          <a:ln>
            <a:noFill/>
          </a:ln>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lnSpc>
                <a:spcPts val="2600"/>
              </a:lnSpc>
              <a:spcBef>
                <a:spcPct val="50000"/>
              </a:spcBef>
            </a:pPr>
            <a:r>
              <a:rPr lang="es-ES" altLang="pt-BR" sz="1800" b="1" dirty="0" smtClean="0"/>
              <a:t>Selección de plantas </a:t>
            </a:r>
            <a:r>
              <a:rPr lang="es-ES" altLang="pt-BR" sz="1800" b="1" dirty="0"/>
              <a:t>utilizadas para la </a:t>
            </a:r>
            <a:r>
              <a:rPr lang="es-ES" altLang="pt-BR" sz="1800" b="1" dirty="0" smtClean="0"/>
              <a:t>pérdida de memoria</a:t>
            </a:r>
            <a:r>
              <a:rPr lang="es-ES" altLang="pt-BR" sz="1800" b="1" dirty="0"/>
              <a:t>, </a:t>
            </a:r>
            <a:r>
              <a:rPr lang="es-ES" altLang="pt-BR" sz="1800" b="1" dirty="0" smtClean="0"/>
              <a:t>dificultad </a:t>
            </a:r>
            <a:r>
              <a:rPr lang="es-ES" altLang="pt-BR" sz="1800" b="1" dirty="0"/>
              <a:t>en el razonamiento, el olvido, </a:t>
            </a:r>
            <a:r>
              <a:rPr lang="es-ES" sz="1800" b="1" dirty="0" smtClean="0">
                <a:solidFill>
                  <a:schemeClr val="tx1">
                    <a:lumMod val="95000"/>
                    <a:lumOff val="5000"/>
                  </a:schemeClr>
                </a:solidFill>
              </a:rPr>
              <a:t>falta </a:t>
            </a:r>
            <a:r>
              <a:rPr lang="es-ES" sz="1800" b="1" dirty="0">
                <a:solidFill>
                  <a:schemeClr val="tx1">
                    <a:lumMod val="95000"/>
                    <a:lumOff val="5000"/>
                  </a:schemeClr>
                </a:solidFill>
              </a:rPr>
              <a:t>de atención</a:t>
            </a:r>
            <a:r>
              <a:rPr lang="es-ES" sz="1800" b="1" dirty="0" smtClean="0">
                <a:solidFill>
                  <a:schemeClr val="tx1">
                    <a:lumMod val="95000"/>
                    <a:lumOff val="5000"/>
                  </a:schemeClr>
                </a:solidFill>
              </a:rPr>
              <a:t>,</a:t>
            </a:r>
            <a:r>
              <a:rPr lang="es-ES" altLang="pt-BR" sz="1800" b="1" dirty="0" smtClean="0"/>
              <a:t> </a:t>
            </a:r>
            <a:r>
              <a:rPr lang="es-ES" altLang="pt-BR" sz="1800" b="1" dirty="0"/>
              <a:t>senilidad, </a:t>
            </a:r>
            <a:r>
              <a:rPr lang="es-ES" altLang="pt-BR" sz="1800" b="1" dirty="0" smtClean="0"/>
              <a:t>envejecimiento, rejuvenecimiento, "debilidad </a:t>
            </a:r>
            <a:r>
              <a:rPr lang="es-ES" altLang="pt-BR" sz="1800" b="1" dirty="0"/>
              <a:t>de </a:t>
            </a:r>
            <a:r>
              <a:rPr lang="es-ES" altLang="pt-BR" sz="1800" b="1" dirty="0" smtClean="0"/>
              <a:t>la cabeza o mente", "</a:t>
            </a:r>
            <a:r>
              <a:rPr lang="es-ES" altLang="pt-BR" sz="1800" b="1" dirty="0"/>
              <a:t>debilidad </a:t>
            </a:r>
            <a:r>
              <a:rPr lang="es-ES" altLang="pt-BR" sz="1800" b="1" dirty="0" smtClean="0"/>
              <a:t>del cuerpo", como "tónico </a:t>
            </a:r>
            <a:r>
              <a:rPr lang="es-ES" altLang="pt-BR" sz="1800" b="1" dirty="0"/>
              <a:t>para los </a:t>
            </a:r>
            <a:r>
              <a:rPr lang="es-ES" altLang="pt-BR" sz="1800" b="1" dirty="0" smtClean="0"/>
              <a:t>nervios“, afrodisíaco </a:t>
            </a:r>
            <a:r>
              <a:rPr lang="es-ES" altLang="pt-BR" sz="1800" b="1" dirty="0"/>
              <a:t>etc.</a:t>
            </a:r>
            <a:endParaRPr lang="pt-BR" altLang="pt-BR" sz="1600" dirty="0"/>
          </a:p>
        </p:txBody>
      </p:sp>
      <p:sp>
        <p:nvSpPr>
          <p:cNvPr id="10" name="Title 3"/>
          <p:cNvSpPr txBox="1">
            <a:spLocks/>
          </p:cNvSpPr>
          <p:nvPr/>
        </p:nvSpPr>
        <p:spPr>
          <a:xfrm>
            <a:off x="1823311" y="680310"/>
            <a:ext cx="5650390" cy="96739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800" b="1" dirty="0" smtClean="0">
                <a:solidFill>
                  <a:srgbClr val="C00000"/>
                </a:solidFill>
              </a:rPr>
              <a:t>La </a:t>
            </a:r>
            <a:r>
              <a:rPr lang="en-US" sz="2800" b="1" dirty="0" err="1" smtClean="0">
                <a:solidFill>
                  <a:srgbClr val="C00000"/>
                </a:solidFill>
              </a:rPr>
              <a:t>Búsqueda</a:t>
            </a:r>
            <a:r>
              <a:rPr lang="en-US" sz="2800" b="1" dirty="0" smtClean="0">
                <a:solidFill>
                  <a:srgbClr val="C00000"/>
                </a:solidFill>
              </a:rPr>
              <a:t> de </a:t>
            </a:r>
            <a:r>
              <a:rPr lang="en-US" sz="2800" b="1" dirty="0" err="1" smtClean="0">
                <a:solidFill>
                  <a:srgbClr val="C00000"/>
                </a:solidFill>
              </a:rPr>
              <a:t>Plantas</a:t>
            </a:r>
            <a:r>
              <a:rPr lang="en-US" sz="2800" b="1" dirty="0" smtClean="0">
                <a:solidFill>
                  <a:srgbClr val="C00000"/>
                </a:solidFill>
              </a:rPr>
              <a:t> </a:t>
            </a:r>
            <a:r>
              <a:rPr lang="en-US" sz="2800" b="1" dirty="0" err="1" smtClean="0">
                <a:solidFill>
                  <a:srgbClr val="C00000"/>
                </a:solidFill>
              </a:rPr>
              <a:t>Medicinales</a:t>
            </a:r>
            <a:r>
              <a:rPr lang="en-US" sz="2800" b="1" dirty="0" smtClean="0">
                <a:solidFill>
                  <a:srgbClr val="C00000"/>
                </a:solidFill>
              </a:rPr>
              <a:t> contra </a:t>
            </a:r>
            <a:r>
              <a:rPr lang="en-US" sz="2800" b="1" dirty="0">
                <a:solidFill>
                  <a:srgbClr val="C00000"/>
                </a:solidFill>
              </a:rPr>
              <a:t>la </a:t>
            </a:r>
            <a:r>
              <a:rPr lang="en-US" sz="2800" b="1" dirty="0" err="1" smtClean="0">
                <a:solidFill>
                  <a:srgbClr val="C00000"/>
                </a:solidFill>
              </a:rPr>
              <a:t>enfermedad</a:t>
            </a:r>
            <a:r>
              <a:rPr lang="en-US" sz="2800" b="1" dirty="0" smtClean="0">
                <a:solidFill>
                  <a:srgbClr val="C00000"/>
                </a:solidFill>
              </a:rPr>
              <a:t> </a:t>
            </a:r>
            <a:r>
              <a:rPr lang="en-US" sz="2800" b="1" dirty="0">
                <a:solidFill>
                  <a:srgbClr val="C00000"/>
                </a:solidFill>
              </a:rPr>
              <a:t>de Alzheimer </a:t>
            </a:r>
          </a:p>
        </p:txBody>
      </p:sp>
      <p:pic>
        <p:nvPicPr>
          <p:cNvPr id="6153" name="Picture 9" descr="http://www.semexcesso.com.br/wp-content/uploads/2014/03/excesso-bebida-alcoolica-memori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29" t="3027" r="6983" b="13951"/>
          <a:stretch/>
        </p:blipFill>
        <p:spPr bwMode="auto">
          <a:xfrm>
            <a:off x="31794" y="32699"/>
            <a:ext cx="1419367" cy="1144955"/>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394123" y="4311159"/>
            <a:ext cx="1620297" cy="707886"/>
          </a:xfrm>
          <a:prstGeom prst="rect">
            <a:avLst/>
          </a:prstGeom>
          <a:solidFill>
            <a:schemeClr val="accent3">
              <a:lumMod val="60000"/>
              <a:lumOff val="40000"/>
            </a:schemeClr>
          </a:solidFill>
        </p:spPr>
        <p:txBody>
          <a:bodyPr wrap="square">
            <a:spAutoFit/>
          </a:bodyPr>
          <a:lstStyle/>
          <a:p>
            <a:pPr algn="ctr">
              <a:spcBef>
                <a:spcPct val="50000"/>
              </a:spcBef>
            </a:pPr>
            <a:r>
              <a:rPr lang="es-ES" altLang="pt-BR" sz="2000" b="1" dirty="0">
                <a:latin typeface="Comic Sans MS" pitchFamily="66" charset="0"/>
              </a:rPr>
              <a:t>36 </a:t>
            </a:r>
            <a:r>
              <a:rPr lang="es-ES" altLang="pt-BR" sz="2000" b="1" dirty="0" smtClean="0">
                <a:latin typeface="Comic Sans MS" pitchFamily="66" charset="0"/>
              </a:rPr>
              <a:t>plantas medicinales</a:t>
            </a:r>
            <a:endParaRPr lang="es-ES" altLang="pt-BR" sz="2000" b="1" dirty="0">
              <a:latin typeface="Comic Sans MS" pitchFamily="66" charset="0"/>
            </a:endParaRPr>
          </a:p>
        </p:txBody>
      </p:sp>
      <p:pic>
        <p:nvPicPr>
          <p:cNvPr id="6155" name="Picture 11" descr="http://thumbs.dreamstime.com/z/memory-loss-233158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52" t="11800" r="4275" b="24472"/>
          <a:stretch/>
        </p:blipFill>
        <p:spPr bwMode="auto">
          <a:xfrm>
            <a:off x="7724632" y="32698"/>
            <a:ext cx="1386669" cy="115860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9637311" y="1255727"/>
            <a:ext cx="8371709" cy="861774"/>
          </a:xfrm>
          <a:prstGeom prst="rect">
            <a:avLst/>
          </a:prstGeom>
          <a:noFill/>
        </p:spPr>
        <p:txBody>
          <a:bodyPr wrap="square" rtlCol="0">
            <a:spAutoFit/>
          </a:bodyPr>
          <a:lstStyle/>
          <a:p>
            <a:pPr algn="ctr"/>
            <a:r>
              <a:rPr lang="es-ES" altLang="pt-BR" sz="2500" b="1" dirty="0" smtClean="0"/>
              <a:t>Con </a:t>
            </a:r>
            <a:r>
              <a:rPr lang="es-ES" altLang="pt-BR" sz="2500" b="1" dirty="0"/>
              <a:t>posible actividad </a:t>
            </a:r>
            <a:r>
              <a:rPr lang="es-ES" altLang="pt-BR" sz="2500" b="1" dirty="0" smtClean="0"/>
              <a:t>inhibidora de la enzima acetilcolinesterasa (</a:t>
            </a:r>
            <a:r>
              <a:rPr lang="es-ES" altLang="pt-BR" sz="2500" b="1" dirty="0" err="1" smtClean="0"/>
              <a:t>AChE</a:t>
            </a:r>
            <a:r>
              <a:rPr lang="es-ES" altLang="pt-BR" sz="2500" b="1" dirty="0" smtClean="0"/>
              <a:t>)</a:t>
            </a:r>
            <a:endParaRPr lang="es-ES" altLang="pt-BR" sz="2500" b="1" dirty="0"/>
          </a:p>
        </p:txBody>
      </p:sp>
      <p:sp>
        <p:nvSpPr>
          <p:cNvPr id="16" name="CaixaDeTexto 15"/>
          <p:cNvSpPr txBox="1"/>
          <p:nvPr/>
        </p:nvSpPr>
        <p:spPr>
          <a:xfrm>
            <a:off x="2930650" y="4193965"/>
            <a:ext cx="2629395" cy="1015663"/>
          </a:xfrm>
          <a:prstGeom prst="rect">
            <a:avLst/>
          </a:prstGeom>
          <a:solidFill>
            <a:schemeClr val="accent3">
              <a:lumMod val="60000"/>
              <a:lumOff val="40000"/>
            </a:schemeClr>
          </a:solidFill>
        </p:spPr>
        <p:txBody>
          <a:bodyPr wrap="square" rtlCol="0">
            <a:spAutoFit/>
          </a:bodyPr>
          <a:lstStyle/>
          <a:p>
            <a:pPr algn="ctr"/>
            <a:r>
              <a:rPr lang="es-ES" altLang="pt-BR" sz="2000" b="1" dirty="0" smtClean="0">
                <a:latin typeface="Comic Sans MS" pitchFamily="66" charset="0"/>
              </a:rPr>
              <a:t>11 ensayadas </a:t>
            </a:r>
            <a:r>
              <a:rPr lang="es-ES" altLang="pt-BR" sz="2000" b="1" dirty="0">
                <a:latin typeface="Comic Sans MS" pitchFamily="66" charset="0"/>
              </a:rPr>
              <a:t>para la inhibición de la </a:t>
            </a:r>
            <a:r>
              <a:rPr lang="es-ES" altLang="pt-BR" sz="2000" b="1" dirty="0" smtClean="0">
                <a:latin typeface="Comic Sans MS" pitchFamily="66" charset="0"/>
              </a:rPr>
              <a:t>acetilcolinesterasa</a:t>
            </a:r>
            <a:endParaRPr lang="pt-BR" sz="2000" b="1" dirty="0">
              <a:latin typeface="Comic Sans MS" pitchFamily="66" charset="0"/>
            </a:endParaRPr>
          </a:p>
        </p:txBody>
      </p:sp>
      <p:sp>
        <p:nvSpPr>
          <p:cNvPr id="17" name="CaixaDeTexto 16"/>
          <p:cNvSpPr txBox="1"/>
          <p:nvPr/>
        </p:nvSpPr>
        <p:spPr>
          <a:xfrm>
            <a:off x="9458560" y="5101350"/>
            <a:ext cx="2901395" cy="923330"/>
          </a:xfrm>
          <a:prstGeom prst="rect">
            <a:avLst/>
          </a:prstGeom>
          <a:noFill/>
        </p:spPr>
        <p:txBody>
          <a:bodyPr wrap="square" rtlCol="0">
            <a:spAutoFit/>
          </a:bodyPr>
          <a:lstStyle/>
          <a:p>
            <a:r>
              <a:rPr lang="es-ES" altLang="pt-BR" dirty="0">
                <a:latin typeface="Arial" pitchFamily="34" charset="0"/>
              </a:rPr>
              <a:t>11 fueron analizadas y </a:t>
            </a:r>
            <a:r>
              <a:rPr lang="es-ES" altLang="pt-BR" dirty="0" smtClean="0">
                <a:latin typeface="Arial" pitchFamily="34" charset="0"/>
              </a:rPr>
              <a:t>38,5</a:t>
            </a:r>
            <a:r>
              <a:rPr lang="es-ES" altLang="pt-BR" dirty="0">
                <a:latin typeface="Arial" pitchFamily="34" charset="0"/>
              </a:rPr>
              <a:t>% se mostró a ser activo</a:t>
            </a:r>
            <a:endParaRPr lang="pt-BR" dirty="0"/>
          </a:p>
        </p:txBody>
      </p:sp>
      <p:sp>
        <p:nvSpPr>
          <p:cNvPr id="18" name="CaixaDeTexto 17"/>
          <p:cNvSpPr txBox="1"/>
          <p:nvPr/>
        </p:nvSpPr>
        <p:spPr>
          <a:xfrm>
            <a:off x="6452191" y="4327620"/>
            <a:ext cx="2109189" cy="707886"/>
          </a:xfrm>
          <a:prstGeom prst="rect">
            <a:avLst/>
          </a:prstGeom>
          <a:solidFill>
            <a:schemeClr val="accent3">
              <a:lumMod val="60000"/>
              <a:lumOff val="40000"/>
            </a:schemeClr>
          </a:solidFill>
        </p:spPr>
        <p:txBody>
          <a:bodyPr wrap="square" rtlCol="0">
            <a:spAutoFit/>
          </a:bodyPr>
          <a:lstStyle/>
          <a:p>
            <a:pPr algn="ctr"/>
            <a:r>
              <a:rPr lang="es-ES" altLang="pt-BR" sz="2000" b="1" dirty="0" smtClean="0">
                <a:latin typeface="Comic Sans MS" pitchFamily="66" charset="0"/>
              </a:rPr>
              <a:t>38,5</a:t>
            </a:r>
            <a:r>
              <a:rPr lang="es-ES" altLang="pt-BR" sz="2000" b="1" dirty="0">
                <a:latin typeface="Comic Sans MS" pitchFamily="66" charset="0"/>
              </a:rPr>
              <a:t>% se mostró </a:t>
            </a:r>
            <a:r>
              <a:rPr lang="es-ES" altLang="pt-BR" sz="2000" b="1" dirty="0" smtClean="0">
                <a:latin typeface="Comic Sans MS" pitchFamily="66" charset="0"/>
              </a:rPr>
              <a:t>activas</a:t>
            </a:r>
            <a:endParaRPr lang="pt-BR" sz="2000" b="1" dirty="0">
              <a:latin typeface="Comic Sans MS" pitchFamily="66" charset="0"/>
            </a:endParaRPr>
          </a:p>
        </p:txBody>
      </p:sp>
      <p:sp>
        <p:nvSpPr>
          <p:cNvPr id="4" name="Seta para baixo 3"/>
          <p:cNvSpPr/>
          <p:nvPr/>
        </p:nvSpPr>
        <p:spPr>
          <a:xfrm>
            <a:off x="7320995" y="5106311"/>
            <a:ext cx="305410" cy="51374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p:cNvSpPr/>
          <p:nvPr/>
        </p:nvSpPr>
        <p:spPr>
          <a:xfrm>
            <a:off x="2166820" y="4515953"/>
            <a:ext cx="610820" cy="3385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p:cNvSpPr/>
          <p:nvPr/>
        </p:nvSpPr>
        <p:spPr>
          <a:xfrm>
            <a:off x="5698390" y="4491642"/>
            <a:ext cx="610820" cy="3385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a:xfrm>
            <a:off x="6404765" y="5715309"/>
            <a:ext cx="2194715" cy="969496"/>
          </a:xfrm>
          <a:prstGeom prst="rect">
            <a:avLst/>
          </a:prstGeom>
          <a:solidFill>
            <a:schemeClr val="accent2">
              <a:lumMod val="20000"/>
              <a:lumOff val="80000"/>
            </a:schemeClr>
          </a:solidFill>
        </p:spPr>
        <p:txBody>
          <a:bodyPr wrap="square" rtlCol="0">
            <a:spAutoFit/>
          </a:bodyPr>
          <a:lstStyle/>
          <a:p>
            <a:pPr algn="ctr"/>
            <a:r>
              <a:rPr lang="es-ES" sz="1900" b="1" dirty="0">
                <a:latin typeface="Comic Sans MS" pitchFamily="66" charset="0"/>
              </a:rPr>
              <a:t>la mayoría de los extractos </a:t>
            </a:r>
            <a:r>
              <a:rPr lang="es-ES" sz="1900" b="1" dirty="0" smtClean="0">
                <a:latin typeface="Comic Sans MS" pitchFamily="66" charset="0"/>
              </a:rPr>
              <a:t>ricos </a:t>
            </a:r>
            <a:r>
              <a:rPr lang="es-ES" sz="1900" b="1" dirty="0">
                <a:latin typeface="Comic Sans MS" pitchFamily="66" charset="0"/>
              </a:rPr>
              <a:t>en taninos</a:t>
            </a:r>
            <a:endParaRPr lang="pt-BR" sz="1900" b="1" dirty="0">
              <a:latin typeface="Comic Sans MS" pitchFamily="66" charset="0"/>
            </a:endParaRPr>
          </a:p>
        </p:txBody>
      </p:sp>
      <p:sp>
        <p:nvSpPr>
          <p:cNvPr id="15" name="Seta para baixo 14"/>
          <p:cNvSpPr/>
          <p:nvPr/>
        </p:nvSpPr>
        <p:spPr>
          <a:xfrm rot="5400000">
            <a:off x="5752889" y="5831835"/>
            <a:ext cx="306020" cy="69171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3475769" y="5733223"/>
            <a:ext cx="1985165" cy="969496"/>
          </a:xfrm>
          <a:prstGeom prst="rect">
            <a:avLst/>
          </a:prstGeom>
          <a:solidFill>
            <a:schemeClr val="accent2">
              <a:lumMod val="20000"/>
              <a:lumOff val="80000"/>
            </a:schemeClr>
          </a:solidFill>
        </p:spPr>
        <p:txBody>
          <a:bodyPr wrap="square" rtlCol="0">
            <a:spAutoFit/>
          </a:bodyPr>
          <a:lstStyle/>
          <a:p>
            <a:pPr algn="ctr"/>
            <a:r>
              <a:rPr lang="es-ES" sz="1900" b="1" dirty="0" smtClean="0">
                <a:solidFill>
                  <a:srgbClr val="FF0000"/>
                </a:solidFill>
                <a:latin typeface="Comic Sans MS" pitchFamily="66" charset="0"/>
              </a:rPr>
              <a:t>Resultados</a:t>
            </a:r>
          </a:p>
          <a:p>
            <a:pPr algn="ctr"/>
            <a:r>
              <a:rPr lang="es-ES" sz="1900" b="1" dirty="0" smtClean="0">
                <a:solidFill>
                  <a:srgbClr val="FF0000"/>
                </a:solidFill>
                <a:latin typeface="Comic Sans MS" pitchFamily="66" charset="0"/>
              </a:rPr>
              <a:t>Falso positivos</a:t>
            </a:r>
          </a:p>
          <a:p>
            <a:pPr algn="ctr"/>
            <a:r>
              <a:rPr lang="es-ES" sz="1900" b="1" dirty="0" smtClean="0">
                <a:solidFill>
                  <a:srgbClr val="FF0000"/>
                </a:solidFill>
                <a:latin typeface="Comic Sans MS" pitchFamily="66" charset="0"/>
              </a:rPr>
              <a:t>???</a:t>
            </a:r>
            <a:endParaRPr lang="pt-BR" sz="1900" b="1" dirty="0">
              <a:solidFill>
                <a:srgbClr val="FF0000"/>
              </a:solidFill>
              <a:latin typeface="Comic Sans MS" pitchFamily="66" charset="0"/>
            </a:endParaRPr>
          </a:p>
        </p:txBody>
      </p:sp>
      <p:pic>
        <p:nvPicPr>
          <p:cNvPr id="20" name="Picture 2" descr="http://www.scielo.org.co/img/revistas/rfmun/v53n4/v53n4a06f2.jpg"/>
          <p:cNvPicPr>
            <a:picLocks noChangeAspect="1" noChangeArrowheads="1"/>
          </p:cNvPicPr>
          <p:nvPr/>
        </p:nvPicPr>
        <p:blipFill rotWithShape="1">
          <a:blip r:embed="rId5">
            <a:extLst>
              <a:ext uri="{28A0092B-C50C-407E-A947-70E740481C1C}">
                <a14:useLocalDpi xmlns:a14="http://schemas.microsoft.com/office/drawing/2010/main" val="0"/>
              </a:ext>
            </a:extLst>
          </a:blip>
          <a:srcRect b="7831"/>
          <a:stretch/>
        </p:blipFill>
        <p:spPr bwMode="auto">
          <a:xfrm>
            <a:off x="328574" y="88540"/>
            <a:ext cx="8530297" cy="66808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p:cNvPicPr>
            <a:picLocks noChangeAspect="1" noChangeArrowheads="1"/>
          </p:cNvPicPr>
          <p:nvPr/>
        </p:nvPicPr>
        <p:blipFill rotWithShape="1">
          <a:blip r:embed="rId6" cstate="print">
            <a:lum bright="-40000" contrast="60000"/>
            <a:extLst>
              <a:ext uri="{28A0092B-C50C-407E-A947-70E740481C1C}">
                <a14:useLocalDpi xmlns:a14="http://schemas.microsoft.com/office/drawing/2010/main" val="0"/>
              </a:ext>
            </a:extLst>
          </a:blip>
          <a:srcRect t="111" r="28107"/>
          <a:stretch/>
        </p:blipFill>
        <p:spPr>
          <a:xfrm>
            <a:off x="10652643" y="2242118"/>
            <a:ext cx="6341044" cy="5929052"/>
          </a:xfrm>
          <a:prstGeom prst="rect">
            <a:avLst/>
          </a:prstGeom>
          <a:noFill/>
          <a:ln/>
        </p:spPr>
      </p:pic>
    </p:spTree>
    <p:extLst>
      <p:ext uri="{BB962C8B-B14F-4D97-AF65-F5344CB8AC3E}">
        <p14:creationId xmlns:p14="http://schemas.microsoft.com/office/powerpoint/2010/main" val="4521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8" grpId="0" animBg="1"/>
      <p:bldP spid="4" grpId="0" animBg="1"/>
      <p:bldP spid="5" grpId="0" animBg="1"/>
      <p:bldP spid="21" grpId="0" animBg="1"/>
      <p:bldP spid="6" grpId="0" animBg="1"/>
      <p:bldP spid="15"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239884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tLang="pt-BR"/>
          </a:p>
        </p:txBody>
      </p:sp>
      <p:sp>
        <p:nvSpPr>
          <p:cNvPr id="54277" name="CaixaDeTexto 1"/>
          <p:cNvSpPr txBox="1">
            <a:spLocks noChangeArrowheads="1"/>
          </p:cNvSpPr>
          <p:nvPr/>
        </p:nvSpPr>
        <p:spPr bwMode="auto">
          <a:xfrm>
            <a:off x="2339681" y="5275841"/>
            <a:ext cx="5329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r>
              <a:rPr lang="pt-BR" altLang="pt-BR" sz="1800" b="1" dirty="0"/>
              <a:t>ATIVIDADE INIBIDORA DA ACCETILCOLINESTERASE</a:t>
            </a:r>
          </a:p>
        </p:txBody>
      </p:sp>
      <p:cxnSp>
        <p:nvCxnSpPr>
          <p:cNvPr id="4" name="Conector de seta reta 3"/>
          <p:cNvCxnSpPr/>
          <p:nvPr/>
        </p:nvCxnSpPr>
        <p:spPr>
          <a:xfrm>
            <a:off x="1118241" y="2402884"/>
            <a:ext cx="0" cy="763525"/>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10150025" y="222195"/>
            <a:ext cx="2672526" cy="369332"/>
          </a:xfrm>
          <a:prstGeom prst="rect">
            <a:avLst/>
          </a:prstGeom>
        </p:spPr>
        <p:txBody>
          <a:bodyPr wrap="none">
            <a:spAutoFit/>
          </a:bodyPr>
          <a:lstStyle/>
          <a:p>
            <a:r>
              <a:rPr lang="es-ES" altLang="pt-BR" dirty="0">
                <a:latin typeface="Arial" pitchFamily="34" charset="0"/>
              </a:rPr>
              <a:t>precipitación de taninos </a:t>
            </a:r>
            <a:endParaRPr lang="pt-BR" dirty="0"/>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843" y="3022669"/>
            <a:ext cx="6489192" cy="361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3"/>
          <p:cNvSpPr txBox="1">
            <a:spLocks noChangeArrowheads="1"/>
          </p:cNvSpPr>
          <p:nvPr/>
        </p:nvSpPr>
        <p:spPr bwMode="auto">
          <a:xfrm>
            <a:off x="8113707" y="3751709"/>
            <a:ext cx="315012" cy="1923604"/>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spcBef>
                <a:spcPct val="50000"/>
              </a:spcBef>
            </a:pPr>
            <a:endParaRPr lang="pt-BR" altLang="pt-BR" sz="1400"/>
          </a:p>
          <a:p>
            <a:pPr>
              <a:spcBef>
                <a:spcPct val="50000"/>
              </a:spcBef>
            </a:pPr>
            <a:endParaRPr lang="pt-BR" altLang="pt-BR" sz="1400"/>
          </a:p>
          <a:p>
            <a:pPr>
              <a:spcBef>
                <a:spcPct val="50000"/>
              </a:spcBef>
            </a:pPr>
            <a:endParaRPr lang="pt-BR" altLang="pt-BR" sz="1400"/>
          </a:p>
          <a:p>
            <a:pPr>
              <a:spcBef>
                <a:spcPct val="50000"/>
              </a:spcBef>
            </a:pPr>
            <a:endParaRPr lang="pt-BR" altLang="pt-BR" sz="1400"/>
          </a:p>
          <a:p>
            <a:pPr>
              <a:spcBef>
                <a:spcPct val="50000"/>
              </a:spcBef>
            </a:pPr>
            <a:endParaRPr lang="pt-BR" altLang="pt-BR" sz="1400"/>
          </a:p>
          <a:p>
            <a:pPr>
              <a:spcBef>
                <a:spcPct val="50000"/>
              </a:spcBef>
            </a:pPr>
            <a:endParaRPr lang="pt-BR" altLang="pt-BR" sz="1400"/>
          </a:p>
        </p:txBody>
      </p:sp>
      <p:sp>
        <p:nvSpPr>
          <p:cNvPr id="15" name="Retângulo 14"/>
          <p:cNvSpPr/>
          <p:nvPr/>
        </p:nvSpPr>
        <p:spPr>
          <a:xfrm>
            <a:off x="296261" y="1605373"/>
            <a:ext cx="1527050" cy="738664"/>
          </a:xfrm>
          <a:prstGeom prst="rect">
            <a:avLst/>
          </a:prstGeom>
          <a:solidFill>
            <a:schemeClr val="accent3">
              <a:lumMod val="40000"/>
              <a:lumOff val="60000"/>
            </a:schemeClr>
          </a:solidFill>
          <a:ln w="38100">
            <a:solidFill>
              <a:schemeClr val="accent3">
                <a:lumMod val="75000"/>
              </a:schemeClr>
            </a:solidFill>
          </a:ln>
        </p:spPr>
        <p:txBody>
          <a:bodyPr wrap="square">
            <a:spAutoFit/>
          </a:bodyPr>
          <a:lstStyle/>
          <a:p>
            <a:pPr algn="ctr">
              <a:spcBef>
                <a:spcPct val="50000"/>
              </a:spcBef>
            </a:pPr>
            <a:r>
              <a:rPr lang="es-ES" altLang="pt-BR" sz="2100" b="1" dirty="0" smtClean="0">
                <a:latin typeface="Comic Sans MS" pitchFamily="66" charset="0"/>
              </a:rPr>
              <a:t>Extractos Activos</a:t>
            </a:r>
            <a:endParaRPr lang="es-ES" altLang="pt-BR" sz="2100" b="1" dirty="0">
              <a:latin typeface="Comic Sans MS" pitchFamily="66" charset="0"/>
            </a:endParaRPr>
          </a:p>
        </p:txBody>
      </p:sp>
      <p:sp>
        <p:nvSpPr>
          <p:cNvPr id="16" name="CaixaDeTexto 15"/>
          <p:cNvSpPr txBox="1"/>
          <p:nvPr/>
        </p:nvSpPr>
        <p:spPr>
          <a:xfrm>
            <a:off x="3555798" y="1600968"/>
            <a:ext cx="1684477" cy="738664"/>
          </a:xfrm>
          <a:prstGeom prst="rect">
            <a:avLst/>
          </a:prstGeom>
          <a:solidFill>
            <a:schemeClr val="accent3">
              <a:lumMod val="40000"/>
              <a:lumOff val="60000"/>
            </a:schemeClr>
          </a:solidFill>
          <a:ln w="28575">
            <a:solidFill>
              <a:schemeClr val="accent3">
                <a:lumMod val="75000"/>
              </a:schemeClr>
            </a:solidFill>
          </a:ln>
        </p:spPr>
        <p:txBody>
          <a:bodyPr wrap="square" rtlCol="0">
            <a:spAutoFit/>
          </a:bodyPr>
          <a:lstStyle/>
          <a:p>
            <a:pPr algn="ctr"/>
            <a:r>
              <a:rPr lang="es-ES" altLang="pt-BR" sz="2100" b="1" dirty="0" smtClean="0">
                <a:latin typeface="Comic Sans MS" pitchFamily="66" charset="0"/>
              </a:rPr>
              <a:t>Extractos </a:t>
            </a:r>
          </a:p>
          <a:p>
            <a:pPr algn="ctr"/>
            <a:r>
              <a:rPr lang="es-ES" altLang="pt-BR" sz="2100" b="1" dirty="0" smtClean="0">
                <a:latin typeface="Comic Sans MS" pitchFamily="66" charset="0"/>
              </a:rPr>
              <a:t>sin Taninos</a:t>
            </a:r>
            <a:endParaRPr lang="pt-BR" sz="2100" b="1" dirty="0">
              <a:latin typeface="Comic Sans MS" pitchFamily="66" charset="0"/>
            </a:endParaRPr>
          </a:p>
        </p:txBody>
      </p:sp>
      <p:sp>
        <p:nvSpPr>
          <p:cNvPr id="17" name="CaixaDeTexto 16"/>
          <p:cNvSpPr txBox="1"/>
          <p:nvPr/>
        </p:nvSpPr>
        <p:spPr>
          <a:xfrm>
            <a:off x="7015280" y="1329230"/>
            <a:ext cx="2042315" cy="1384995"/>
          </a:xfrm>
          <a:prstGeom prst="rect">
            <a:avLst/>
          </a:prstGeom>
          <a:solidFill>
            <a:schemeClr val="accent3">
              <a:lumMod val="40000"/>
              <a:lumOff val="60000"/>
            </a:schemeClr>
          </a:solidFill>
          <a:ln w="38100">
            <a:solidFill>
              <a:schemeClr val="accent3">
                <a:lumMod val="75000"/>
              </a:schemeClr>
            </a:solidFill>
          </a:ln>
        </p:spPr>
        <p:txBody>
          <a:bodyPr wrap="square" rtlCol="0">
            <a:spAutoFit/>
          </a:bodyPr>
          <a:lstStyle/>
          <a:p>
            <a:pPr algn="ctr"/>
            <a:r>
              <a:rPr lang="es-ES" altLang="pt-BR" sz="2100" b="1" dirty="0" smtClean="0">
                <a:latin typeface="Comic Sans MS" pitchFamily="66" charset="0"/>
              </a:rPr>
              <a:t>Una </a:t>
            </a:r>
            <a:r>
              <a:rPr lang="es-ES" altLang="pt-BR" sz="2100" b="1" dirty="0" err="1" smtClean="0">
                <a:latin typeface="Comic Sans MS" pitchFamily="66" charset="0"/>
              </a:rPr>
              <a:t>espécie</a:t>
            </a:r>
            <a:r>
              <a:rPr lang="es-ES" altLang="pt-BR" sz="2100" b="1" dirty="0" smtClean="0">
                <a:latin typeface="Comic Sans MS" pitchFamily="66" charset="0"/>
              </a:rPr>
              <a:t> activa, rica en alcaloides </a:t>
            </a:r>
            <a:r>
              <a:rPr lang="es-ES" altLang="pt-BR" sz="2100" b="1" dirty="0" err="1" smtClean="0">
                <a:latin typeface="Comic Sans MS" pitchFamily="66" charset="0"/>
              </a:rPr>
              <a:t>indólicos</a:t>
            </a:r>
            <a:endParaRPr lang="pt-BR" sz="2100" b="1" dirty="0">
              <a:latin typeface="Comic Sans MS" pitchFamily="66" charset="0"/>
            </a:endParaRPr>
          </a:p>
        </p:txBody>
      </p:sp>
      <p:sp>
        <p:nvSpPr>
          <p:cNvPr id="18" name="Seta para a direita 17"/>
          <p:cNvSpPr/>
          <p:nvPr/>
        </p:nvSpPr>
        <p:spPr>
          <a:xfrm>
            <a:off x="1937915" y="1810167"/>
            <a:ext cx="1522328" cy="31424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p:cNvSpPr/>
          <p:nvPr/>
        </p:nvSpPr>
        <p:spPr>
          <a:xfrm>
            <a:off x="5378652" y="1823956"/>
            <a:ext cx="1579478" cy="277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1904537" y="2063488"/>
            <a:ext cx="1522328" cy="677108"/>
          </a:xfrm>
          <a:prstGeom prst="rect">
            <a:avLst/>
          </a:prstGeom>
          <a:noFill/>
        </p:spPr>
        <p:txBody>
          <a:bodyPr wrap="square" rtlCol="0">
            <a:spAutoFit/>
          </a:bodyPr>
          <a:lstStyle/>
          <a:p>
            <a:pPr algn="ctr"/>
            <a:r>
              <a:rPr lang="pt-BR" sz="1900" b="1" dirty="0" err="1" smtClean="0"/>
              <a:t>Precipitación</a:t>
            </a:r>
            <a:r>
              <a:rPr lang="pt-BR" sz="1900" b="1" dirty="0" smtClean="0"/>
              <a:t> </a:t>
            </a:r>
            <a:r>
              <a:rPr lang="pt-BR" sz="1900" b="1" dirty="0" err="1" smtClean="0"/>
              <a:t>con</a:t>
            </a:r>
            <a:r>
              <a:rPr lang="pt-BR" sz="1900" b="1" dirty="0" smtClean="0"/>
              <a:t> gelatina</a:t>
            </a:r>
            <a:endParaRPr lang="pt-BR" sz="1900" b="1" dirty="0"/>
          </a:p>
        </p:txBody>
      </p:sp>
      <p:sp>
        <p:nvSpPr>
          <p:cNvPr id="26" name="CaixaDeTexto 25"/>
          <p:cNvSpPr txBox="1"/>
          <p:nvPr/>
        </p:nvSpPr>
        <p:spPr>
          <a:xfrm>
            <a:off x="5378652" y="2025388"/>
            <a:ext cx="1522328" cy="677108"/>
          </a:xfrm>
          <a:prstGeom prst="rect">
            <a:avLst/>
          </a:prstGeom>
          <a:noFill/>
        </p:spPr>
        <p:txBody>
          <a:bodyPr wrap="square" rtlCol="0">
            <a:spAutoFit/>
          </a:bodyPr>
          <a:lstStyle/>
          <a:p>
            <a:pPr algn="ctr"/>
            <a:r>
              <a:rPr lang="pt-BR" sz="1900" b="1" dirty="0" err="1" smtClean="0"/>
              <a:t>Reevaluación</a:t>
            </a:r>
            <a:r>
              <a:rPr lang="pt-BR" sz="1900" b="1" dirty="0" smtClean="0"/>
              <a:t>  frente  </a:t>
            </a:r>
            <a:r>
              <a:rPr lang="pt-BR" sz="1900" b="1" dirty="0" err="1" smtClean="0"/>
              <a:t>AChE</a:t>
            </a:r>
            <a:endParaRPr lang="pt-BR" sz="1900" b="1" dirty="0"/>
          </a:p>
        </p:txBody>
      </p:sp>
      <p:sp>
        <p:nvSpPr>
          <p:cNvPr id="9" name="CaixaDeTexto 8"/>
          <p:cNvSpPr txBox="1"/>
          <p:nvPr/>
        </p:nvSpPr>
        <p:spPr>
          <a:xfrm>
            <a:off x="340815" y="3310666"/>
            <a:ext cx="1597099" cy="1107996"/>
          </a:xfrm>
          <a:prstGeom prst="rect">
            <a:avLst/>
          </a:prstGeom>
          <a:solidFill>
            <a:schemeClr val="accent2">
              <a:lumMod val="40000"/>
              <a:lumOff val="60000"/>
            </a:schemeClr>
          </a:solidFill>
        </p:spPr>
        <p:txBody>
          <a:bodyPr wrap="square" rtlCol="0">
            <a:spAutoFit/>
          </a:bodyPr>
          <a:lstStyle/>
          <a:p>
            <a:pPr algn="ctr"/>
            <a:r>
              <a:rPr lang="pt-BR" sz="2200" b="1" dirty="0" smtClean="0"/>
              <a:t>Resultados falso positivos!!!</a:t>
            </a:r>
            <a:endParaRPr lang="pt-BR" sz="2200" b="1" dirty="0"/>
          </a:p>
        </p:txBody>
      </p:sp>
      <p:sp>
        <p:nvSpPr>
          <p:cNvPr id="20" name="Title 3"/>
          <p:cNvSpPr txBox="1">
            <a:spLocks/>
          </p:cNvSpPr>
          <p:nvPr/>
        </p:nvSpPr>
        <p:spPr>
          <a:xfrm>
            <a:off x="1823311" y="69490"/>
            <a:ext cx="5650390" cy="96739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800" b="1" dirty="0" smtClean="0">
                <a:solidFill>
                  <a:srgbClr val="C00000"/>
                </a:solidFill>
              </a:rPr>
              <a:t>La </a:t>
            </a:r>
            <a:r>
              <a:rPr lang="en-US" sz="2800" b="1" dirty="0" err="1" smtClean="0">
                <a:solidFill>
                  <a:srgbClr val="C00000"/>
                </a:solidFill>
              </a:rPr>
              <a:t>Búsqueda</a:t>
            </a:r>
            <a:r>
              <a:rPr lang="en-US" sz="2800" b="1" dirty="0" smtClean="0">
                <a:solidFill>
                  <a:srgbClr val="C00000"/>
                </a:solidFill>
              </a:rPr>
              <a:t> de </a:t>
            </a:r>
            <a:r>
              <a:rPr lang="en-US" sz="2800" b="1" dirty="0" err="1" smtClean="0">
                <a:solidFill>
                  <a:srgbClr val="C00000"/>
                </a:solidFill>
              </a:rPr>
              <a:t>Plantas</a:t>
            </a:r>
            <a:r>
              <a:rPr lang="en-US" sz="2800" b="1" dirty="0" smtClean="0">
                <a:solidFill>
                  <a:srgbClr val="C00000"/>
                </a:solidFill>
              </a:rPr>
              <a:t> </a:t>
            </a:r>
            <a:r>
              <a:rPr lang="en-US" sz="2800" b="1" dirty="0" err="1" smtClean="0">
                <a:solidFill>
                  <a:srgbClr val="C00000"/>
                </a:solidFill>
              </a:rPr>
              <a:t>Medicinales</a:t>
            </a:r>
            <a:r>
              <a:rPr lang="en-US" sz="2800" b="1" dirty="0" smtClean="0">
                <a:solidFill>
                  <a:srgbClr val="C00000"/>
                </a:solidFill>
              </a:rPr>
              <a:t> contra </a:t>
            </a:r>
            <a:r>
              <a:rPr lang="en-US" sz="2800" b="1" dirty="0">
                <a:solidFill>
                  <a:srgbClr val="C00000"/>
                </a:solidFill>
              </a:rPr>
              <a:t>la </a:t>
            </a:r>
            <a:r>
              <a:rPr lang="en-US" sz="2800" b="1" dirty="0" err="1" smtClean="0">
                <a:solidFill>
                  <a:srgbClr val="C00000"/>
                </a:solidFill>
              </a:rPr>
              <a:t>enfermedad</a:t>
            </a:r>
            <a:r>
              <a:rPr lang="en-US" sz="2800" b="1" dirty="0" smtClean="0">
                <a:solidFill>
                  <a:srgbClr val="C00000"/>
                </a:solidFill>
              </a:rPr>
              <a:t> </a:t>
            </a:r>
            <a:r>
              <a:rPr lang="en-US" sz="2800" b="1" dirty="0">
                <a:solidFill>
                  <a:srgbClr val="C00000"/>
                </a:solidFill>
              </a:rPr>
              <a:t>de Alzheimer </a:t>
            </a:r>
          </a:p>
        </p:txBody>
      </p:sp>
    </p:spTree>
    <p:extLst>
      <p:ext uri="{BB962C8B-B14F-4D97-AF65-F5344CB8AC3E}">
        <p14:creationId xmlns:p14="http://schemas.microsoft.com/office/powerpoint/2010/main" val="40620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circle(in)">
                                      <p:cBhvr>
                                        <p:cTn id="21" dur="2000"/>
                                        <p:tgtEl>
                                          <p:spTgt spid="2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54277"/>
                                        </p:tgtEl>
                                        <p:attrNameLst>
                                          <p:attrName>style.visibility</p:attrName>
                                        </p:attrNameLst>
                                      </p:cBhvr>
                                      <p:to>
                                        <p:strVal val="visible"/>
                                      </p:to>
                                    </p:set>
                                    <p:animEffect transition="in" filter="circle(in)">
                                      <p:cBhvr>
                                        <p:cTn id="24" dur="2000"/>
                                        <p:tgtEl>
                                          <p:spTgt spid="54277"/>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p:bldP spid="13" grpId="0" animBg="1"/>
      <p:bldP spid="16" grpId="0" animBg="1"/>
      <p:bldP spid="17" grpId="0" animBg="1"/>
      <p:bldP spid="18" grpId="0" animBg="1"/>
      <p:bldP spid="19" grpId="0" animBg="1"/>
      <p:bldP spid="8" grpId="0"/>
      <p:bldP spid="26"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888335" y="4085554"/>
            <a:ext cx="7482545" cy="2015936"/>
          </a:xfrm>
          <a:prstGeom prst="rect">
            <a:avLst/>
          </a:prstGeom>
          <a:solidFill>
            <a:schemeClr val="bg1">
              <a:lumMod val="95000"/>
            </a:schemeClr>
          </a:solidFill>
          <a:ln>
            <a:solidFill>
              <a:srgbClr val="FF0000"/>
            </a:solidFill>
          </a:ln>
        </p:spPr>
        <p:txBody>
          <a:bodyPr wrap="square" rtlCol="0">
            <a:spAutoFit/>
          </a:bodyPr>
          <a:lstStyle/>
          <a:p>
            <a:pPr algn="ctr"/>
            <a:r>
              <a:rPr lang="es-ES" sz="2500" b="1" dirty="0" smtClean="0"/>
              <a:t>El </a:t>
            </a:r>
            <a:r>
              <a:rPr lang="es-ES" sz="2500" b="1" dirty="0"/>
              <a:t>tratamiento de trastornos de la memoria por los </a:t>
            </a:r>
            <a:r>
              <a:rPr lang="es-ES" sz="2500" b="1" dirty="0" err="1"/>
              <a:t>quilombolas</a:t>
            </a:r>
            <a:r>
              <a:rPr lang="es-ES" sz="2500" b="1" dirty="0"/>
              <a:t> no se dirige sólo directamente para aliviar algún tipo de demencia, pero se dirigen a tratar a las adversidades y limitaciones del cuerpo que </a:t>
            </a:r>
            <a:r>
              <a:rPr lang="es-ES" sz="2500" b="1" dirty="0" smtClean="0"/>
              <a:t>implican </a:t>
            </a:r>
            <a:r>
              <a:rPr lang="es-ES" sz="2500" b="1" dirty="0"/>
              <a:t>también en un mal funcionamiento de la memoria.</a:t>
            </a:r>
            <a:endParaRPr lang="pt-BR" sz="2500" b="1" dirty="0"/>
          </a:p>
        </p:txBody>
      </p:sp>
      <p:sp>
        <p:nvSpPr>
          <p:cNvPr id="5" name="CaixaDeTexto 4"/>
          <p:cNvSpPr txBox="1"/>
          <p:nvPr/>
        </p:nvSpPr>
        <p:spPr>
          <a:xfrm>
            <a:off x="506115" y="1603757"/>
            <a:ext cx="8246070" cy="1538883"/>
          </a:xfrm>
          <a:prstGeom prst="rect">
            <a:avLst/>
          </a:prstGeom>
          <a:noFill/>
        </p:spPr>
        <p:txBody>
          <a:bodyPr wrap="square" rtlCol="0">
            <a:spAutoFit/>
          </a:bodyPr>
          <a:lstStyle/>
          <a:p>
            <a:pPr marL="457200" indent="-457200">
              <a:spcAft>
                <a:spcPts val="600"/>
              </a:spcAft>
              <a:buFont typeface="Wingdings" pitchFamily="2" charset="2"/>
              <a:buChar char="Ø"/>
            </a:pPr>
            <a:r>
              <a:rPr lang="pt-BR" sz="2800" b="1" dirty="0" err="1" smtClean="0"/>
              <a:t>Inmunomoduladores</a:t>
            </a:r>
            <a:endParaRPr lang="pt-BR" sz="2800" b="1" dirty="0"/>
          </a:p>
          <a:p>
            <a:pPr marL="457200" indent="-457200">
              <a:spcAft>
                <a:spcPts val="600"/>
              </a:spcAft>
              <a:buFont typeface="Wingdings" pitchFamily="2" charset="2"/>
              <a:buChar char="Ø"/>
            </a:pPr>
            <a:r>
              <a:rPr lang="pt-BR" sz="2800" b="1" dirty="0" err="1" smtClean="0"/>
              <a:t>Anti-radicales</a:t>
            </a:r>
            <a:r>
              <a:rPr lang="pt-BR" sz="2800" b="1" dirty="0" smtClean="0"/>
              <a:t> livres</a:t>
            </a:r>
          </a:p>
          <a:p>
            <a:pPr marL="457200" indent="-457200">
              <a:spcAft>
                <a:spcPts val="600"/>
              </a:spcAft>
              <a:buFont typeface="Wingdings" pitchFamily="2" charset="2"/>
              <a:buChar char="Ø"/>
            </a:pPr>
            <a:r>
              <a:rPr lang="pt-BR" sz="2800" b="1" dirty="0" smtClean="0"/>
              <a:t>Contra </a:t>
            </a:r>
            <a:r>
              <a:rPr lang="pt-BR" sz="2800" b="1" dirty="0" err="1" smtClean="0"/>
              <a:t>procesos</a:t>
            </a:r>
            <a:r>
              <a:rPr lang="pt-BR" sz="2800" b="1" dirty="0" smtClean="0"/>
              <a:t> </a:t>
            </a:r>
            <a:r>
              <a:rPr lang="pt-BR" sz="2800" b="1" dirty="0" err="1" smtClean="0"/>
              <a:t>inflamatorios</a:t>
            </a:r>
            <a:endParaRPr lang="pt-BR" sz="2800" b="1" dirty="0"/>
          </a:p>
        </p:txBody>
      </p:sp>
      <p:sp>
        <p:nvSpPr>
          <p:cNvPr id="6" name="Retângulo 5"/>
          <p:cNvSpPr/>
          <p:nvPr/>
        </p:nvSpPr>
        <p:spPr>
          <a:xfrm>
            <a:off x="1823310" y="527605"/>
            <a:ext cx="5695855" cy="553998"/>
          </a:xfrm>
          <a:prstGeom prst="rect">
            <a:avLst/>
          </a:prstGeom>
          <a:solidFill>
            <a:schemeClr val="bg1"/>
          </a:solidFill>
        </p:spPr>
        <p:txBody>
          <a:bodyPr wrap="none">
            <a:spAutoFit/>
          </a:bodyPr>
          <a:lstStyle/>
          <a:p>
            <a:pPr lvl="0"/>
            <a:r>
              <a:rPr lang="pt-BR" sz="3000" b="1" dirty="0" smtClean="0">
                <a:solidFill>
                  <a:srgbClr val="C00000"/>
                </a:solidFill>
              </a:rPr>
              <a:t>TANINOS: problema o </a:t>
            </a:r>
            <a:r>
              <a:rPr lang="pt-BR" sz="3000" b="1" dirty="0" err="1" smtClean="0">
                <a:solidFill>
                  <a:srgbClr val="C00000"/>
                </a:solidFill>
              </a:rPr>
              <a:t>explicación</a:t>
            </a:r>
            <a:r>
              <a:rPr lang="pt-BR" sz="3000" b="1" dirty="0" smtClean="0">
                <a:solidFill>
                  <a:srgbClr val="C00000"/>
                </a:solidFill>
              </a:rPr>
              <a:t>?</a:t>
            </a:r>
            <a:endParaRPr lang="pt-BR" sz="3000" b="1" dirty="0">
              <a:solidFill>
                <a:srgbClr val="C00000"/>
              </a:solidFill>
            </a:endParaRPr>
          </a:p>
        </p:txBody>
      </p:sp>
      <p:sp>
        <p:nvSpPr>
          <p:cNvPr id="7" name="CaixaDeTexto 6"/>
          <p:cNvSpPr txBox="1"/>
          <p:nvPr/>
        </p:nvSpPr>
        <p:spPr>
          <a:xfrm>
            <a:off x="697225" y="3223662"/>
            <a:ext cx="8389625" cy="415498"/>
          </a:xfrm>
          <a:prstGeom prst="rect">
            <a:avLst/>
          </a:prstGeom>
          <a:noFill/>
        </p:spPr>
        <p:txBody>
          <a:bodyPr wrap="square" rtlCol="0">
            <a:spAutoFit/>
          </a:bodyPr>
          <a:lstStyle/>
          <a:p>
            <a:pPr marL="342900" indent="-342900">
              <a:buFont typeface="Wingdings" pitchFamily="2" charset="2"/>
              <a:buChar char="ü"/>
            </a:pPr>
            <a:r>
              <a:rPr lang="pt-BR" sz="2100" b="1" dirty="0" err="1" smtClean="0"/>
              <a:t>Envejecimiento</a:t>
            </a:r>
            <a:r>
              <a:rPr lang="pt-BR" sz="2100" b="1" dirty="0" smtClean="0"/>
              <a:t>, </a:t>
            </a:r>
            <a:r>
              <a:rPr lang="pt-BR" sz="2100" b="1" dirty="0" err="1" smtClean="0"/>
              <a:t>enfermedad</a:t>
            </a:r>
            <a:r>
              <a:rPr lang="pt-BR" sz="2100" b="1" dirty="0" smtClean="0"/>
              <a:t> de Parkinson, isquemia y </a:t>
            </a:r>
            <a:r>
              <a:rPr lang="pt-BR" sz="2100" b="1" dirty="0" err="1" smtClean="0"/>
              <a:t>hipoxia</a:t>
            </a:r>
            <a:r>
              <a:rPr lang="pt-BR" sz="2100" b="1" dirty="0" smtClean="0"/>
              <a:t> cerebral</a:t>
            </a:r>
            <a:endParaRPr lang="pt-BR" sz="2100" b="1" dirty="0"/>
          </a:p>
        </p:txBody>
      </p:sp>
    </p:spTree>
    <p:extLst>
      <p:ext uri="{BB962C8B-B14F-4D97-AF65-F5344CB8AC3E}">
        <p14:creationId xmlns:p14="http://schemas.microsoft.com/office/powerpoint/2010/main" val="150511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6"/>
          <p:cNvSpPr>
            <a:spLocks noChangeArrowheads="1"/>
          </p:cNvSpPr>
          <p:nvPr/>
        </p:nvSpPr>
        <p:spPr bwMode="auto">
          <a:xfrm>
            <a:off x="0"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ltLang="pt-BR"/>
          </a:p>
        </p:txBody>
      </p:sp>
      <p:pic>
        <p:nvPicPr>
          <p:cNvPr id="76804" name="Picture 2" descr="C:\Meus documentos\97815780879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254000"/>
            <a:ext cx="4202548" cy="63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CaixaDeTexto 2"/>
          <p:cNvSpPr txBox="1">
            <a:spLocks noChangeArrowheads="1"/>
          </p:cNvSpPr>
          <p:nvPr/>
        </p:nvSpPr>
        <p:spPr bwMode="auto">
          <a:xfrm>
            <a:off x="4724706" y="926389"/>
            <a:ext cx="4239908" cy="5529719"/>
          </a:xfrm>
          <a:prstGeom prst="rect">
            <a:avLst/>
          </a:prstGeom>
          <a:solidFill>
            <a:schemeClr val="bg1"/>
          </a:solidFill>
          <a:ln>
            <a:noFill/>
          </a:ln>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endParaRPr lang="pt-BR" altLang="pt-BR" sz="1800" dirty="0"/>
          </a:p>
          <a:p>
            <a:pPr algn="ctr"/>
            <a:r>
              <a:rPr lang="pt-BR" altLang="pt-BR" sz="2400" dirty="0" err="1" smtClean="0"/>
              <a:t>Chapter</a:t>
            </a:r>
            <a:r>
              <a:rPr lang="pt-BR" altLang="pt-BR" sz="2400" dirty="0" smtClean="0"/>
              <a:t>:</a:t>
            </a:r>
          </a:p>
          <a:p>
            <a:pPr algn="ctr"/>
            <a:endParaRPr lang="pt-BR" altLang="pt-BR" sz="2400" b="1" dirty="0" smtClean="0"/>
          </a:p>
          <a:p>
            <a:pPr algn="ctr">
              <a:lnSpc>
                <a:spcPts val="3500"/>
              </a:lnSpc>
            </a:pPr>
            <a:r>
              <a:rPr lang="pt-BR" altLang="pt-BR" sz="2400" b="1" dirty="0" err="1" smtClean="0"/>
              <a:t>Ethnomedical</a:t>
            </a:r>
            <a:r>
              <a:rPr lang="pt-BR" altLang="pt-BR" sz="2400" b="1" dirty="0" smtClean="0"/>
              <a:t> </a:t>
            </a:r>
            <a:r>
              <a:rPr lang="pt-BR" altLang="pt-BR" sz="2400" b="1" dirty="0" err="1"/>
              <a:t>Knowledge</a:t>
            </a:r>
            <a:r>
              <a:rPr lang="pt-BR" altLang="pt-BR" sz="2400" b="1" dirty="0"/>
              <a:t> </a:t>
            </a:r>
            <a:r>
              <a:rPr lang="pt-BR" altLang="pt-BR" sz="2400" b="1" dirty="0" err="1"/>
              <a:t>among</a:t>
            </a:r>
            <a:r>
              <a:rPr lang="pt-BR" altLang="pt-BR" sz="2400" b="1" dirty="0"/>
              <a:t> </a:t>
            </a:r>
            <a:r>
              <a:rPr lang="pt-BR" altLang="pt-BR" sz="2400" b="1" dirty="0" err="1"/>
              <a:t>the</a:t>
            </a:r>
            <a:r>
              <a:rPr lang="pt-BR" altLang="pt-BR" sz="2400" b="1" dirty="0"/>
              <a:t> Quilombolas </a:t>
            </a:r>
            <a:r>
              <a:rPr lang="pt-BR" altLang="pt-BR" sz="2400" b="1" dirty="0" err="1"/>
              <a:t>from</a:t>
            </a:r>
            <a:r>
              <a:rPr lang="pt-BR" altLang="pt-BR" sz="2400" b="1" dirty="0"/>
              <a:t> </a:t>
            </a:r>
            <a:r>
              <a:rPr lang="pt-BR" altLang="pt-BR" sz="2400" b="1" dirty="0" err="1"/>
              <a:t>the</a:t>
            </a:r>
            <a:r>
              <a:rPr lang="pt-BR" altLang="pt-BR" sz="2400" b="1" dirty="0"/>
              <a:t> </a:t>
            </a:r>
            <a:r>
              <a:rPr lang="pt-BR" altLang="pt-BR" sz="2400" b="1" dirty="0" err="1"/>
              <a:t>Amazon</a:t>
            </a:r>
            <a:r>
              <a:rPr lang="pt-BR" altLang="pt-BR" sz="2400" b="1" dirty="0"/>
              <a:t> </a:t>
            </a:r>
            <a:r>
              <a:rPr lang="pt-BR" altLang="pt-BR" sz="2400" b="1" dirty="0" err="1"/>
              <a:t>Region</a:t>
            </a:r>
            <a:r>
              <a:rPr lang="pt-BR" altLang="pt-BR" sz="2400" b="1" dirty="0"/>
              <a:t> </a:t>
            </a:r>
            <a:r>
              <a:rPr lang="pt-BR" altLang="pt-BR" sz="2400" b="1" dirty="0" err="1"/>
              <a:t>of</a:t>
            </a:r>
            <a:r>
              <a:rPr lang="pt-BR" altLang="pt-BR" sz="2400" b="1" dirty="0"/>
              <a:t> </a:t>
            </a:r>
            <a:r>
              <a:rPr lang="pt-BR" altLang="pt-BR" sz="2400" b="1" dirty="0" err="1"/>
              <a:t>Brazil</a:t>
            </a:r>
            <a:r>
              <a:rPr lang="pt-BR" altLang="pt-BR" sz="2400" b="1" dirty="0"/>
              <a:t> </a:t>
            </a:r>
            <a:r>
              <a:rPr lang="pt-BR" altLang="pt-BR" sz="2400" b="1" dirty="0" err="1"/>
              <a:t>with</a:t>
            </a:r>
            <a:r>
              <a:rPr lang="pt-BR" altLang="pt-BR" sz="2400" b="1" dirty="0"/>
              <a:t> a </a:t>
            </a:r>
            <a:r>
              <a:rPr lang="pt-BR" altLang="pt-BR" sz="2400" b="1" dirty="0" err="1"/>
              <a:t>Special</a:t>
            </a:r>
            <a:r>
              <a:rPr lang="pt-BR" altLang="pt-BR" sz="2400" b="1" dirty="0"/>
              <a:t> Focus </a:t>
            </a:r>
            <a:r>
              <a:rPr lang="pt-BR" altLang="pt-BR" sz="2400" b="1" dirty="0" err="1"/>
              <a:t>on</a:t>
            </a:r>
            <a:r>
              <a:rPr lang="pt-BR" altLang="pt-BR" sz="2400" b="1" dirty="0"/>
              <a:t> </a:t>
            </a:r>
            <a:r>
              <a:rPr lang="pt-BR" altLang="pt-BR" sz="2400" b="1" dirty="0" err="1"/>
              <a:t>Plants</a:t>
            </a:r>
            <a:r>
              <a:rPr lang="pt-BR" altLang="pt-BR" sz="2400" b="1" dirty="0"/>
              <a:t> </a:t>
            </a:r>
            <a:r>
              <a:rPr lang="pt-BR" altLang="pt-BR" sz="2400" b="1" dirty="0" err="1"/>
              <a:t>Used</a:t>
            </a:r>
            <a:r>
              <a:rPr lang="pt-BR" altLang="pt-BR" sz="2400" b="1" dirty="0"/>
              <a:t> as </a:t>
            </a:r>
            <a:r>
              <a:rPr lang="pt-BR" altLang="pt-BR" sz="2400" b="1" dirty="0" err="1"/>
              <a:t>Nervous</a:t>
            </a:r>
            <a:r>
              <a:rPr lang="pt-BR" altLang="pt-BR" sz="2400" b="1" dirty="0"/>
              <a:t> System </a:t>
            </a:r>
            <a:r>
              <a:rPr lang="pt-BR" altLang="pt-BR" sz="2400" b="1" dirty="0" err="1"/>
              <a:t>Tonics</a:t>
            </a:r>
            <a:r>
              <a:rPr lang="pt-BR" altLang="pt-BR" sz="2400" b="1" dirty="0"/>
              <a:t>. </a:t>
            </a:r>
          </a:p>
          <a:p>
            <a:endParaRPr lang="pt-BR" altLang="pt-BR" sz="1800" dirty="0"/>
          </a:p>
          <a:p>
            <a:pPr algn="ctr"/>
            <a:r>
              <a:rPr lang="pt-BR" altLang="pt-BR" sz="1800" dirty="0" smtClean="0"/>
              <a:t>Oliveira et al., 2012. </a:t>
            </a:r>
            <a:endParaRPr lang="pt-BR" altLang="pt-BR" sz="1800" dirty="0"/>
          </a:p>
          <a:p>
            <a:endParaRPr lang="pt-BR" altLang="pt-BR" sz="1800" dirty="0"/>
          </a:p>
        </p:txBody>
      </p:sp>
      <p:sp>
        <p:nvSpPr>
          <p:cNvPr id="2" name="Seta em curva para baixo 1"/>
          <p:cNvSpPr/>
          <p:nvPr/>
        </p:nvSpPr>
        <p:spPr>
          <a:xfrm>
            <a:off x="3961180" y="374900"/>
            <a:ext cx="2137870" cy="677613"/>
          </a:xfrm>
          <a:prstGeom prst="curved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35370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907080" y="2105817"/>
            <a:ext cx="7482545" cy="1092607"/>
          </a:xfrm>
          <a:prstGeom prst="rect">
            <a:avLst/>
          </a:prstGeom>
          <a:solidFill>
            <a:schemeClr val="bg1">
              <a:lumMod val="85000"/>
            </a:schemeClr>
          </a:solidFill>
          <a:ln>
            <a:noFill/>
          </a:ln>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lnSpc>
                <a:spcPts val="2600"/>
              </a:lnSpc>
              <a:spcBef>
                <a:spcPct val="50000"/>
              </a:spcBef>
            </a:pPr>
            <a:r>
              <a:rPr lang="es-ES" altLang="pt-BR" sz="1800" b="1" dirty="0" smtClean="0"/>
              <a:t>Selección de plantas </a:t>
            </a:r>
            <a:r>
              <a:rPr lang="es-ES" altLang="pt-BR" sz="1800" b="1" dirty="0"/>
              <a:t>utilizadas </a:t>
            </a:r>
            <a:r>
              <a:rPr lang="es-ES" altLang="pt-BR" sz="1800" b="1" dirty="0" smtClean="0"/>
              <a:t>para tos</a:t>
            </a:r>
            <a:r>
              <a:rPr lang="es-ES" altLang="pt-BR" sz="1800" b="1" dirty="0"/>
              <a:t>, tos seca,  "tos enojada", neumonía, "</a:t>
            </a:r>
            <a:r>
              <a:rPr lang="es-ES" altLang="pt-BR" sz="1800" b="1" dirty="0" smtClean="0"/>
              <a:t>debilitamiento", </a:t>
            </a:r>
            <a:r>
              <a:rPr lang="es-ES" altLang="pt-BR" sz="1800" b="1" dirty="0"/>
              <a:t>tuberculosis, enfermedad pulmonar, enfermedad de pecho</a:t>
            </a:r>
            <a:endParaRPr lang="pt-BR" altLang="pt-BR" sz="1600" dirty="0"/>
          </a:p>
        </p:txBody>
      </p:sp>
      <p:sp>
        <p:nvSpPr>
          <p:cNvPr id="3" name="Title 3"/>
          <p:cNvSpPr txBox="1">
            <a:spLocks/>
          </p:cNvSpPr>
          <p:nvPr/>
        </p:nvSpPr>
        <p:spPr>
          <a:xfrm>
            <a:off x="1896704" y="527605"/>
            <a:ext cx="5650085" cy="96739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900" b="1" dirty="0" smtClean="0">
                <a:solidFill>
                  <a:srgbClr val="C00000"/>
                </a:solidFill>
              </a:rPr>
              <a:t>La </a:t>
            </a:r>
            <a:r>
              <a:rPr lang="en-US" sz="2900" b="1" dirty="0" err="1" smtClean="0">
                <a:solidFill>
                  <a:srgbClr val="C00000"/>
                </a:solidFill>
              </a:rPr>
              <a:t>Búsqueda</a:t>
            </a:r>
            <a:r>
              <a:rPr lang="en-US" sz="2900" b="1" dirty="0" smtClean="0">
                <a:solidFill>
                  <a:srgbClr val="C00000"/>
                </a:solidFill>
              </a:rPr>
              <a:t> de </a:t>
            </a:r>
            <a:r>
              <a:rPr lang="en-US" sz="2900" b="1" dirty="0" err="1" smtClean="0">
                <a:solidFill>
                  <a:srgbClr val="C00000"/>
                </a:solidFill>
              </a:rPr>
              <a:t>Plantas</a:t>
            </a:r>
            <a:r>
              <a:rPr lang="en-US" sz="2900" b="1" dirty="0" smtClean="0">
                <a:solidFill>
                  <a:srgbClr val="C00000"/>
                </a:solidFill>
              </a:rPr>
              <a:t> </a:t>
            </a:r>
            <a:r>
              <a:rPr lang="en-US" sz="2900" b="1" dirty="0" err="1" smtClean="0">
                <a:solidFill>
                  <a:srgbClr val="C00000"/>
                </a:solidFill>
              </a:rPr>
              <a:t>Medicinales</a:t>
            </a:r>
            <a:r>
              <a:rPr lang="en-US" sz="2900" b="1" dirty="0" smtClean="0">
                <a:solidFill>
                  <a:srgbClr val="C00000"/>
                </a:solidFill>
              </a:rPr>
              <a:t> contra Tuberculosis</a:t>
            </a:r>
            <a:endParaRPr lang="en-US" sz="2900" b="1" dirty="0">
              <a:solidFill>
                <a:srgbClr val="C00000"/>
              </a:solidFill>
            </a:endParaRPr>
          </a:p>
        </p:txBody>
      </p:sp>
      <p:sp>
        <p:nvSpPr>
          <p:cNvPr id="4" name="Retângulo 3"/>
          <p:cNvSpPr/>
          <p:nvPr/>
        </p:nvSpPr>
        <p:spPr>
          <a:xfrm>
            <a:off x="527473" y="3717949"/>
            <a:ext cx="1620297" cy="707886"/>
          </a:xfrm>
          <a:prstGeom prst="rect">
            <a:avLst/>
          </a:prstGeom>
          <a:solidFill>
            <a:schemeClr val="accent3">
              <a:lumMod val="60000"/>
              <a:lumOff val="40000"/>
            </a:schemeClr>
          </a:solidFill>
        </p:spPr>
        <p:txBody>
          <a:bodyPr wrap="square">
            <a:spAutoFit/>
          </a:bodyPr>
          <a:lstStyle/>
          <a:p>
            <a:pPr algn="ctr">
              <a:spcBef>
                <a:spcPct val="50000"/>
              </a:spcBef>
            </a:pPr>
            <a:r>
              <a:rPr lang="es-ES" altLang="pt-BR" sz="2000" b="1" dirty="0" smtClean="0">
                <a:latin typeface="Comic Sans MS" pitchFamily="66" charset="0"/>
              </a:rPr>
              <a:t>43 especies medicinales</a:t>
            </a:r>
            <a:endParaRPr lang="es-ES" altLang="pt-BR" sz="2000" b="1" dirty="0">
              <a:latin typeface="Comic Sans MS" pitchFamily="66" charset="0"/>
            </a:endParaRPr>
          </a:p>
        </p:txBody>
      </p:sp>
      <p:sp>
        <p:nvSpPr>
          <p:cNvPr id="5" name="CaixaDeTexto 4"/>
          <p:cNvSpPr txBox="1"/>
          <p:nvPr/>
        </p:nvSpPr>
        <p:spPr>
          <a:xfrm>
            <a:off x="3044951" y="3600755"/>
            <a:ext cx="2252170" cy="1015663"/>
          </a:xfrm>
          <a:prstGeom prst="rect">
            <a:avLst/>
          </a:prstGeom>
          <a:solidFill>
            <a:schemeClr val="accent3">
              <a:lumMod val="60000"/>
              <a:lumOff val="40000"/>
            </a:schemeClr>
          </a:solidFill>
        </p:spPr>
        <p:txBody>
          <a:bodyPr wrap="square" rtlCol="0">
            <a:spAutoFit/>
          </a:bodyPr>
          <a:lstStyle/>
          <a:p>
            <a:pPr algn="ctr"/>
            <a:r>
              <a:rPr lang="es-ES" altLang="pt-BR" sz="2000" b="1" dirty="0" smtClean="0">
                <a:latin typeface="Comic Sans MS" pitchFamily="66" charset="0"/>
              </a:rPr>
              <a:t>10 ensayadas contra </a:t>
            </a:r>
          </a:p>
          <a:p>
            <a:pPr algn="ctr"/>
            <a:r>
              <a:rPr lang="es-ES" altLang="pt-BR" sz="2000" b="1" i="1" dirty="0" smtClean="0">
                <a:latin typeface="Comic Sans MS" pitchFamily="66" charset="0"/>
              </a:rPr>
              <a:t>M. tuberculosis</a:t>
            </a:r>
            <a:endParaRPr lang="pt-BR" sz="2000" b="1" i="1" dirty="0">
              <a:latin typeface="Comic Sans MS" pitchFamily="66" charset="0"/>
            </a:endParaRPr>
          </a:p>
        </p:txBody>
      </p:sp>
      <p:sp>
        <p:nvSpPr>
          <p:cNvPr id="6" name="CaixaDeTexto 5"/>
          <p:cNvSpPr txBox="1"/>
          <p:nvPr/>
        </p:nvSpPr>
        <p:spPr>
          <a:xfrm>
            <a:off x="6280131" y="3867480"/>
            <a:ext cx="2242844" cy="400110"/>
          </a:xfrm>
          <a:prstGeom prst="rect">
            <a:avLst/>
          </a:prstGeom>
          <a:solidFill>
            <a:schemeClr val="accent3">
              <a:lumMod val="60000"/>
              <a:lumOff val="40000"/>
            </a:schemeClr>
          </a:solidFill>
        </p:spPr>
        <p:txBody>
          <a:bodyPr wrap="square" rtlCol="0">
            <a:spAutoFit/>
          </a:bodyPr>
          <a:lstStyle/>
          <a:p>
            <a:pPr algn="ctr"/>
            <a:r>
              <a:rPr lang="es-ES" altLang="pt-BR" sz="2000" b="1" dirty="0" smtClean="0">
                <a:latin typeface="Comic Sans MS" pitchFamily="66" charset="0"/>
              </a:rPr>
              <a:t>5 activas (50%)</a:t>
            </a:r>
            <a:endParaRPr lang="pt-BR" sz="2000" b="1" dirty="0">
              <a:latin typeface="Comic Sans MS" pitchFamily="66" charset="0"/>
            </a:endParaRPr>
          </a:p>
        </p:txBody>
      </p:sp>
      <p:sp>
        <p:nvSpPr>
          <p:cNvPr id="7" name="Seta para baixo 6"/>
          <p:cNvSpPr/>
          <p:nvPr/>
        </p:nvSpPr>
        <p:spPr>
          <a:xfrm>
            <a:off x="7243880" y="4343790"/>
            <a:ext cx="305410" cy="513748"/>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a direita 7"/>
          <p:cNvSpPr/>
          <p:nvPr/>
        </p:nvSpPr>
        <p:spPr>
          <a:xfrm>
            <a:off x="2281120" y="3922743"/>
            <a:ext cx="610820" cy="3385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a direita 8"/>
          <p:cNvSpPr/>
          <p:nvPr/>
        </p:nvSpPr>
        <p:spPr>
          <a:xfrm>
            <a:off x="5469180" y="3898432"/>
            <a:ext cx="610820" cy="3385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6247197" y="5007799"/>
            <a:ext cx="2295133" cy="1261884"/>
          </a:xfrm>
          <a:prstGeom prst="rect">
            <a:avLst/>
          </a:prstGeom>
          <a:solidFill>
            <a:schemeClr val="accent2">
              <a:lumMod val="20000"/>
              <a:lumOff val="80000"/>
            </a:schemeClr>
          </a:solidFill>
        </p:spPr>
        <p:txBody>
          <a:bodyPr wrap="square" rtlCol="0">
            <a:spAutoFit/>
          </a:bodyPr>
          <a:lstStyle/>
          <a:p>
            <a:pPr algn="ctr"/>
            <a:r>
              <a:rPr lang="es-ES" sz="1900" b="1" dirty="0" smtClean="0">
                <a:latin typeface="Comic Sans MS" pitchFamily="66" charset="0"/>
              </a:rPr>
              <a:t>Solamente una (10</a:t>
            </a:r>
            <a:r>
              <a:rPr lang="es-ES" sz="1900" b="1" dirty="0">
                <a:latin typeface="Comic Sans MS" pitchFamily="66" charset="0"/>
              </a:rPr>
              <a:t>%) significativamente activa</a:t>
            </a:r>
            <a:endParaRPr lang="pt-BR" sz="1900" b="1" dirty="0">
              <a:latin typeface="Comic Sans MS" pitchFamily="66" charset="0"/>
            </a:endParaRPr>
          </a:p>
        </p:txBody>
      </p:sp>
      <p:sp>
        <p:nvSpPr>
          <p:cNvPr id="12" name="Text Box 10"/>
          <p:cNvSpPr txBox="1">
            <a:spLocks noChangeArrowheads="1"/>
          </p:cNvSpPr>
          <p:nvPr/>
        </p:nvSpPr>
        <p:spPr bwMode="auto">
          <a:xfrm>
            <a:off x="907080" y="5446126"/>
            <a:ext cx="4428446" cy="923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spcBef>
                <a:spcPct val="50000"/>
              </a:spcBef>
            </a:pPr>
            <a:r>
              <a:rPr lang="pt-BR" altLang="pt-BR" sz="1800" b="1" dirty="0" smtClean="0">
                <a:sym typeface="Symbol" pitchFamily="18" charset="2"/>
              </a:rPr>
              <a:t>TAMBIÉN SE UTILIZAN PLANTAS TÔNICAS, FORTALECIENTES Y PARA ANEMIA</a:t>
            </a:r>
            <a:endParaRPr lang="pt-BR" altLang="pt-BR" sz="1800" dirty="0"/>
          </a:p>
        </p:txBody>
      </p:sp>
      <p:pic>
        <p:nvPicPr>
          <p:cNvPr id="36872" name="Picture 8" descr="http://meiobit.com/wp-content/uploads/2014/01/20140116bacilo-de-ko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2346" y="19216"/>
            <a:ext cx="1183145" cy="888435"/>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http://www.curarconopinion.com/wp-content/uploads/2015/03/tuberculosis-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6524" b="6328"/>
          <a:stretch/>
        </p:blipFill>
        <p:spPr bwMode="auto">
          <a:xfrm>
            <a:off x="27296" y="8458"/>
            <a:ext cx="1173707" cy="100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1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99542" y="1443835"/>
            <a:ext cx="3206805" cy="610820"/>
          </a:xfrm>
          <a:solidFill>
            <a:schemeClr val="bg1"/>
          </a:solidFill>
        </p:spPr>
        <p:txBody>
          <a:bodyPr>
            <a:noAutofit/>
          </a:bodyPr>
          <a:lstStyle/>
          <a:p>
            <a:pPr algn="ctr"/>
            <a:r>
              <a:rPr lang="pt-BR" sz="2800" b="1" dirty="0" smtClean="0">
                <a:solidFill>
                  <a:srgbClr val="C00000"/>
                </a:solidFill>
                <a:latin typeface="Comic Sans MS" pitchFamily="66" charset="0"/>
              </a:rPr>
              <a:t>ADAPTÓGENOS</a:t>
            </a:r>
            <a:endParaRPr lang="pt-BR" sz="2800" dirty="0">
              <a:solidFill>
                <a:srgbClr val="C00000"/>
              </a:solidFill>
              <a:latin typeface="Comic Sans MS" pitchFamily="66" charset="0"/>
            </a:endParaRPr>
          </a:p>
        </p:txBody>
      </p:sp>
      <p:sp>
        <p:nvSpPr>
          <p:cNvPr id="2051" name="Rectangle 3"/>
          <p:cNvSpPr>
            <a:spLocks noGrp="1" noChangeArrowheads="1"/>
          </p:cNvSpPr>
          <p:nvPr>
            <p:ph type="subTitle" idx="1"/>
          </p:nvPr>
        </p:nvSpPr>
        <p:spPr>
          <a:xfrm>
            <a:off x="630176" y="2360065"/>
            <a:ext cx="7994042" cy="3566807"/>
          </a:xfrm>
          <a:solidFill>
            <a:schemeClr val="bg2"/>
          </a:solidFill>
        </p:spPr>
        <p:txBody>
          <a:bodyPr>
            <a:noAutofit/>
          </a:bodyPr>
          <a:lstStyle/>
          <a:p>
            <a:pPr algn="ctr">
              <a:lnSpc>
                <a:spcPts val="4000"/>
              </a:lnSpc>
            </a:pPr>
            <a:r>
              <a:rPr lang="es-ES" b="1" dirty="0" smtClean="0">
                <a:solidFill>
                  <a:schemeClr val="tx1"/>
                </a:solidFill>
                <a:latin typeface="Comic Sans MS" pitchFamily="66" charset="0"/>
              </a:rPr>
              <a:t>Compuestos </a:t>
            </a:r>
            <a:r>
              <a:rPr lang="es-ES" b="1" dirty="0">
                <a:solidFill>
                  <a:schemeClr val="tx1"/>
                </a:solidFill>
                <a:latin typeface="Comic Sans MS" pitchFamily="66" charset="0"/>
              </a:rPr>
              <a:t>que aumentan la capacidad de un organismo para adaptarse a los factores ambientales y para evitar daños por estos factores, aumentando la resistencia no específica contra agentes estresantes, mejorando la propia capacidad para adaptarse al </a:t>
            </a:r>
            <a:r>
              <a:rPr lang="es-ES" b="1" dirty="0" smtClean="0">
                <a:solidFill>
                  <a:schemeClr val="tx1"/>
                </a:solidFill>
                <a:latin typeface="Comic Sans MS" pitchFamily="66" charset="0"/>
              </a:rPr>
              <a:t>estrés.</a:t>
            </a:r>
            <a:endParaRPr lang="pt-BR" b="1" dirty="0">
              <a:solidFill>
                <a:schemeClr val="tx1"/>
              </a:solidFill>
              <a:latin typeface="Comic Sans MS" pitchFamily="66" charset="0"/>
            </a:endParaRPr>
          </a:p>
        </p:txBody>
      </p:sp>
      <p:sp>
        <p:nvSpPr>
          <p:cNvPr id="2" name="CaixaDeTexto 1"/>
          <p:cNvSpPr txBox="1"/>
          <p:nvPr/>
        </p:nvSpPr>
        <p:spPr>
          <a:xfrm>
            <a:off x="9458560" y="4192525"/>
            <a:ext cx="8551480" cy="369332"/>
          </a:xfrm>
          <a:prstGeom prst="rect">
            <a:avLst/>
          </a:prstGeom>
          <a:noFill/>
        </p:spPr>
        <p:txBody>
          <a:bodyPr wrap="square" rtlCol="0">
            <a:spAutoFit/>
          </a:bodyPr>
          <a:lstStyle/>
          <a:p>
            <a:pPr algn="ctr"/>
            <a:r>
              <a:rPr lang="es-ES" b="1" dirty="0"/>
              <a:t>Sin embargo, es un término que todavía no está totalmente aceptada por la </a:t>
            </a:r>
            <a:r>
              <a:rPr lang="es-ES" b="1" dirty="0" smtClean="0"/>
              <a:t>medicina</a:t>
            </a:r>
            <a:endParaRPr lang="pt-BR" b="1" dirty="0"/>
          </a:p>
        </p:txBody>
      </p:sp>
      <p:sp>
        <p:nvSpPr>
          <p:cNvPr id="4" name="CaixaDeTexto 3"/>
          <p:cNvSpPr txBox="1"/>
          <p:nvPr/>
        </p:nvSpPr>
        <p:spPr>
          <a:xfrm>
            <a:off x="5946345" y="6483100"/>
            <a:ext cx="3206805" cy="374900"/>
          </a:xfrm>
          <a:prstGeom prst="rect">
            <a:avLst/>
          </a:prstGeom>
          <a:solidFill>
            <a:schemeClr val="bg1"/>
          </a:solidFill>
        </p:spPr>
        <p:txBody>
          <a:bodyPr wrap="square" rtlCol="0">
            <a:spAutoFit/>
          </a:bodyPr>
          <a:lstStyle/>
          <a:p>
            <a:pPr algn="ctr"/>
            <a:r>
              <a:rPr lang="es-ES" b="1" dirty="0" err="1"/>
              <a:t>Panossian</a:t>
            </a:r>
            <a:r>
              <a:rPr lang="es-ES" b="1" dirty="0"/>
              <a:t> &amp; Wagner, 2005</a:t>
            </a:r>
            <a:endParaRPr lang="pt-BR" b="1" dirty="0"/>
          </a:p>
        </p:txBody>
      </p:sp>
    </p:spTree>
    <p:extLst>
      <p:ext uri="{BB962C8B-B14F-4D97-AF65-F5344CB8AC3E}">
        <p14:creationId xmlns:p14="http://schemas.microsoft.com/office/powerpoint/2010/main" val="2106769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abc.net.au/news/image/4767942-3x2-940x6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4951" y="3140788"/>
            <a:ext cx="2748690" cy="1833436"/>
          </a:xfrm>
          <a:prstGeom prst="rect">
            <a:avLst/>
          </a:prstGeom>
          <a:noFill/>
          <a:extLst>
            <a:ext uri="{909E8E84-426E-40DD-AFC4-6F175D3DCCD1}">
              <a14:hiddenFill xmlns:a14="http://schemas.microsoft.com/office/drawing/2010/main">
                <a:solidFill>
                  <a:srgbClr val="FFFFFF"/>
                </a:solidFill>
              </a14:hiddenFill>
            </a:ext>
          </a:extLst>
        </p:spPr>
      </p:pic>
      <p:sp>
        <p:nvSpPr>
          <p:cNvPr id="16389" name="Text Box 6"/>
          <p:cNvSpPr txBox="1">
            <a:spLocks noChangeArrowheads="1"/>
          </p:cNvSpPr>
          <p:nvPr/>
        </p:nvSpPr>
        <p:spPr bwMode="auto">
          <a:xfrm>
            <a:off x="1150570" y="2665475"/>
            <a:ext cx="6933645" cy="461665"/>
          </a:xfrm>
          <a:prstGeom prst="rect">
            <a:avLst/>
          </a:prstGeom>
          <a:noFill/>
          <a:ln w="9525">
            <a:noFill/>
            <a:miter lim="800000"/>
            <a:headEnd/>
            <a:tailEnd/>
          </a:ln>
        </p:spPr>
        <p:txBody>
          <a:bodyPr wrap="square">
            <a:spAutoFit/>
          </a:bodyPr>
          <a:lstStyle/>
          <a:p>
            <a:pPr algn="ctr">
              <a:spcBef>
                <a:spcPct val="50000"/>
              </a:spcBef>
              <a:defRPr/>
            </a:pPr>
            <a:r>
              <a:rPr lang="pt-BR" sz="2400" b="1" dirty="0" smtClean="0">
                <a:solidFill>
                  <a:srgbClr val="800000"/>
                </a:solidFill>
                <a:latin typeface="+mj-lt"/>
              </a:rPr>
              <a:t>COMPARACIÓN COM LA </a:t>
            </a:r>
            <a:r>
              <a:rPr lang="pt-BR" sz="2400" b="1" dirty="0">
                <a:solidFill>
                  <a:srgbClr val="800000"/>
                </a:solidFill>
                <a:latin typeface="+mj-lt"/>
              </a:rPr>
              <a:t>LITERATURA</a:t>
            </a:r>
          </a:p>
        </p:txBody>
      </p:sp>
      <p:sp>
        <p:nvSpPr>
          <p:cNvPr id="47112" name="CaixaDeTexto 7"/>
          <p:cNvSpPr txBox="1">
            <a:spLocks noChangeArrowheads="1"/>
          </p:cNvSpPr>
          <p:nvPr/>
        </p:nvSpPr>
        <p:spPr bwMode="auto">
          <a:xfrm>
            <a:off x="413360" y="5261460"/>
            <a:ext cx="8434380" cy="1169294"/>
          </a:xfrm>
          <a:prstGeom prst="rect">
            <a:avLst/>
          </a:prstGeom>
          <a:solidFill>
            <a:schemeClr val="bg2"/>
          </a:solidFill>
          <a:ln>
            <a:noFill/>
          </a:ln>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lnSpc>
                <a:spcPts val="2700"/>
              </a:lnSpc>
              <a:spcAft>
                <a:spcPts val="600"/>
              </a:spcAft>
            </a:pPr>
            <a:r>
              <a:rPr lang="en-US" altLang="pt-BR" sz="1800" b="1" dirty="0" err="1" smtClean="0"/>
              <a:t>Ethnopharmacological</a:t>
            </a:r>
            <a:r>
              <a:rPr lang="en-US" altLang="pt-BR" sz="1800" b="1" dirty="0" smtClean="0"/>
              <a:t> </a:t>
            </a:r>
            <a:r>
              <a:rPr lang="en-US" altLang="pt-BR" sz="1800" b="1" dirty="0"/>
              <a:t>versus random plant selection methods for the evaluation of the </a:t>
            </a:r>
            <a:r>
              <a:rPr lang="en-US" altLang="pt-BR" sz="1800" b="1" dirty="0" err="1"/>
              <a:t>antimycobacterial</a:t>
            </a:r>
            <a:r>
              <a:rPr lang="en-US" altLang="pt-BR" sz="1800" b="1" dirty="0"/>
              <a:t> activity. </a:t>
            </a:r>
          </a:p>
          <a:p>
            <a:pPr algn="ctr">
              <a:lnSpc>
                <a:spcPts val="2700"/>
              </a:lnSpc>
              <a:spcAft>
                <a:spcPts val="600"/>
              </a:spcAft>
            </a:pPr>
            <a:r>
              <a:rPr lang="pt-BR" altLang="pt-BR" sz="1800" dirty="0" smtClean="0"/>
              <a:t>Oliveira et </a:t>
            </a:r>
            <a:r>
              <a:rPr lang="pt-BR" altLang="pt-BR" sz="1800" dirty="0"/>
              <a:t>al. </a:t>
            </a:r>
            <a:r>
              <a:rPr lang="pt-BR" altLang="pt-BR" sz="1800" dirty="0" smtClean="0"/>
              <a:t> </a:t>
            </a:r>
            <a:r>
              <a:rPr lang="en-US" altLang="pt-BR" sz="1800" i="1" dirty="0" err="1" smtClean="0"/>
              <a:t>Revista</a:t>
            </a:r>
            <a:r>
              <a:rPr lang="en-US" altLang="pt-BR" sz="1800" i="1" dirty="0" smtClean="0"/>
              <a:t> </a:t>
            </a:r>
            <a:r>
              <a:rPr lang="en-US" altLang="pt-BR" sz="1800" i="1" dirty="0" err="1"/>
              <a:t>Brasileira</a:t>
            </a:r>
            <a:r>
              <a:rPr lang="en-US" altLang="pt-BR" sz="1800" i="1" dirty="0"/>
              <a:t> de </a:t>
            </a:r>
            <a:r>
              <a:rPr lang="en-US" altLang="pt-BR" sz="1800" i="1" dirty="0" err="1" smtClean="0"/>
              <a:t>Farmacognosia</a:t>
            </a:r>
            <a:r>
              <a:rPr lang="en-US" altLang="pt-BR" sz="1800" i="1" dirty="0" smtClean="0"/>
              <a:t> 21:793-806, </a:t>
            </a:r>
            <a:r>
              <a:rPr lang="en-US" altLang="pt-BR" sz="1800" dirty="0" smtClean="0"/>
              <a:t>2011</a:t>
            </a:r>
            <a:r>
              <a:rPr lang="en-US" altLang="pt-BR" sz="1800" dirty="0"/>
              <a:t>.</a:t>
            </a:r>
            <a:endParaRPr lang="pt-BR" altLang="pt-BR" sz="1800" dirty="0"/>
          </a:p>
        </p:txBody>
      </p:sp>
      <p:sp>
        <p:nvSpPr>
          <p:cNvPr id="47115" name="CaixaDeTexto 14"/>
          <p:cNvSpPr txBox="1">
            <a:spLocks noChangeArrowheads="1"/>
          </p:cNvSpPr>
          <p:nvPr/>
        </p:nvSpPr>
        <p:spPr bwMode="auto">
          <a:xfrm>
            <a:off x="965630" y="3123590"/>
            <a:ext cx="7329840" cy="1876732"/>
          </a:xfrm>
          <a:prstGeom prst="rect">
            <a:avLst/>
          </a:prstGeom>
          <a:solidFill>
            <a:srgbClr val="BCD090"/>
          </a:solidFill>
          <a:ln>
            <a:noFill/>
          </a:ln>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lnSpc>
                <a:spcPct val="150000"/>
              </a:lnSpc>
            </a:pPr>
            <a:r>
              <a:rPr lang="pt-BR" altLang="pt-BR" sz="2000" b="1" dirty="0" smtClean="0"/>
              <a:t>De </a:t>
            </a:r>
            <a:r>
              <a:rPr lang="pt-BR" altLang="pt-BR" sz="2000" b="1" dirty="0" err="1" smtClean="0"/>
              <a:t>las</a:t>
            </a:r>
            <a:r>
              <a:rPr lang="pt-BR" altLang="pt-BR" sz="2000" b="1" dirty="0" smtClean="0"/>
              <a:t> 43 plantas quilombolas com </a:t>
            </a:r>
            <a:r>
              <a:rPr lang="pt-BR" altLang="pt-BR" sz="2000" b="1" dirty="0" err="1" smtClean="0"/>
              <a:t>posible</a:t>
            </a:r>
            <a:r>
              <a:rPr lang="pt-BR" altLang="pt-BR" sz="2000" b="1" dirty="0" smtClean="0"/>
              <a:t> </a:t>
            </a:r>
            <a:r>
              <a:rPr lang="pt-BR" altLang="pt-BR" sz="2000" b="1" dirty="0" err="1" smtClean="0"/>
              <a:t>actividad</a:t>
            </a:r>
            <a:r>
              <a:rPr lang="pt-BR" altLang="pt-BR" sz="2000" b="1" dirty="0" smtClean="0"/>
              <a:t> contra </a:t>
            </a:r>
            <a:r>
              <a:rPr lang="pt-BR" altLang="pt-BR" sz="2000" b="1" dirty="0" err="1" smtClean="0"/>
              <a:t>tuberculosis</a:t>
            </a:r>
            <a:r>
              <a:rPr lang="pt-BR" altLang="pt-BR" sz="2000" b="1" dirty="0" smtClean="0"/>
              <a:t>, </a:t>
            </a:r>
            <a:r>
              <a:rPr lang="es-ES" altLang="pt-BR" sz="2000" b="1" dirty="0"/>
              <a:t>93% ya son descriptas para los trastornos pulmonares y 86% como tónicas, </a:t>
            </a:r>
            <a:r>
              <a:rPr lang="es-ES" altLang="pt-BR" sz="2000" b="1" dirty="0" err="1"/>
              <a:t>fortalecientes</a:t>
            </a:r>
            <a:r>
              <a:rPr lang="es-ES" altLang="pt-BR" sz="2000" b="1" dirty="0"/>
              <a:t> y estimulantes</a:t>
            </a:r>
            <a:endParaRPr lang="pt-BR" altLang="pt-BR" sz="2000" b="1" dirty="0"/>
          </a:p>
        </p:txBody>
      </p:sp>
      <p:sp>
        <p:nvSpPr>
          <p:cNvPr id="12" name="Text Box 9"/>
          <p:cNvSpPr txBox="1">
            <a:spLocks noChangeArrowheads="1"/>
          </p:cNvSpPr>
          <p:nvPr/>
        </p:nvSpPr>
        <p:spPr bwMode="auto">
          <a:xfrm>
            <a:off x="439815" y="374900"/>
            <a:ext cx="8389625" cy="19236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spcBef>
                <a:spcPct val="50000"/>
              </a:spcBef>
            </a:pPr>
            <a:r>
              <a:rPr lang="pt-BR" altLang="pt-BR" sz="2200" b="1" dirty="0" smtClean="0">
                <a:sym typeface="Symbol" pitchFamily="18" charset="2"/>
              </a:rPr>
              <a:t>PARA LOS QUILOMBOLAS</a:t>
            </a:r>
          </a:p>
          <a:p>
            <a:pPr algn="ctr">
              <a:spcBef>
                <a:spcPct val="50000"/>
              </a:spcBef>
            </a:pPr>
            <a:r>
              <a:rPr lang="pt-BR" altLang="pt-BR" sz="2200" b="1" dirty="0" smtClean="0">
                <a:solidFill>
                  <a:srgbClr val="C00000"/>
                </a:solidFill>
                <a:sym typeface="Symbol" pitchFamily="18" charset="2"/>
              </a:rPr>
              <a:t>TUBERCULOSIS   “DEBILITAMIENTO” </a:t>
            </a:r>
            <a:r>
              <a:rPr lang="pt-BR" altLang="pt-BR" sz="2200" b="1" dirty="0" smtClean="0">
                <a:sym typeface="Symbol" pitchFamily="18" charset="2"/>
              </a:rPr>
              <a:t>             			</a:t>
            </a:r>
            <a:r>
              <a:rPr lang="pt-BR" altLang="pt-BR" sz="2200" b="1" dirty="0" smtClean="0">
                <a:solidFill>
                  <a:srgbClr val="C00000"/>
                </a:solidFill>
                <a:sym typeface="Symbol" pitchFamily="18" charset="2"/>
              </a:rPr>
              <a:t>   (“enfraquecimento”)</a:t>
            </a:r>
          </a:p>
          <a:p>
            <a:pPr algn="ctr">
              <a:spcBef>
                <a:spcPct val="50000"/>
              </a:spcBef>
            </a:pPr>
            <a:endParaRPr lang="pt-BR" altLang="pt-BR" sz="800" b="1" dirty="0">
              <a:sym typeface="Symbol" pitchFamily="18" charset="2"/>
            </a:endParaRPr>
          </a:p>
          <a:p>
            <a:pPr algn="ctr">
              <a:spcBef>
                <a:spcPct val="50000"/>
              </a:spcBef>
            </a:pPr>
            <a:r>
              <a:rPr lang="pt-BR" altLang="pt-BR" sz="2000" b="1" dirty="0" smtClean="0">
                <a:sym typeface="Symbol" pitchFamily="18" charset="2"/>
              </a:rPr>
              <a:t>RELACIÓN DIRECTA COM LA </a:t>
            </a:r>
            <a:r>
              <a:rPr lang="pt-BR" altLang="pt-BR" sz="2000" b="1" dirty="0" smtClean="0"/>
              <a:t>DEBILIDADE DEL CUERPO</a:t>
            </a:r>
            <a:endParaRPr lang="pt-BR" altLang="pt-BR" sz="2000" b="1" dirty="0">
              <a:sym typeface="Symbol" pitchFamily="18" charset="2"/>
            </a:endParaRPr>
          </a:p>
        </p:txBody>
      </p:sp>
    </p:spTree>
    <p:extLst>
      <p:ext uri="{BB962C8B-B14F-4D97-AF65-F5344CB8AC3E}">
        <p14:creationId xmlns:p14="http://schemas.microsoft.com/office/powerpoint/2010/main" val="385877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fade">
                                      <p:cBhvr>
                                        <p:cTn id="7" dur="1000"/>
                                        <p:tgtEl>
                                          <p:spTgt spid="16389"/>
                                        </p:tgtEl>
                                      </p:cBhvr>
                                    </p:animEffect>
                                    <p:anim calcmode="lin" valueType="num">
                                      <p:cBhvr>
                                        <p:cTn id="8" dur="1000" fill="hold"/>
                                        <p:tgtEl>
                                          <p:spTgt spid="16389"/>
                                        </p:tgtEl>
                                        <p:attrNameLst>
                                          <p:attrName>ppt_x</p:attrName>
                                        </p:attrNameLst>
                                      </p:cBhvr>
                                      <p:tavLst>
                                        <p:tav tm="0">
                                          <p:val>
                                            <p:strVal val="#ppt_x"/>
                                          </p:val>
                                        </p:tav>
                                        <p:tav tm="100000">
                                          <p:val>
                                            <p:strVal val="#ppt_x"/>
                                          </p:val>
                                        </p:tav>
                                      </p:tavLst>
                                    </p:anim>
                                    <p:anim calcmode="lin" valueType="num">
                                      <p:cBhvr>
                                        <p:cTn id="9" dur="1000" fill="hold"/>
                                        <p:tgtEl>
                                          <p:spTgt spid="163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115"/>
                                        </p:tgtEl>
                                        <p:attrNameLst>
                                          <p:attrName>style.visibility</p:attrName>
                                        </p:attrNameLst>
                                      </p:cBhvr>
                                      <p:to>
                                        <p:strVal val="visible"/>
                                      </p:to>
                                    </p:set>
                                    <p:animEffect transition="in" filter="fade">
                                      <p:cBhvr>
                                        <p:cTn id="12" dur="1000"/>
                                        <p:tgtEl>
                                          <p:spTgt spid="47115"/>
                                        </p:tgtEl>
                                      </p:cBhvr>
                                    </p:animEffect>
                                    <p:anim calcmode="lin" valueType="num">
                                      <p:cBhvr>
                                        <p:cTn id="13" dur="1000" fill="hold"/>
                                        <p:tgtEl>
                                          <p:spTgt spid="47115"/>
                                        </p:tgtEl>
                                        <p:attrNameLst>
                                          <p:attrName>ppt_x</p:attrName>
                                        </p:attrNameLst>
                                      </p:cBhvr>
                                      <p:tavLst>
                                        <p:tav tm="0">
                                          <p:val>
                                            <p:strVal val="#ppt_x"/>
                                          </p:val>
                                        </p:tav>
                                        <p:tav tm="100000">
                                          <p:val>
                                            <p:strVal val="#ppt_x"/>
                                          </p:val>
                                        </p:tav>
                                      </p:tavLst>
                                    </p:anim>
                                    <p:anim calcmode="lin" valueType="num">
                                      <p:cBhvr>
                                        <p:cTn id="14" dur="1000" fill="hold"/>
                                        <p:tgtEl>
                                          <p:spTgt spid="47115"/>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7112"/>
                                        </p:tgtEl>
                                        <p:attrNameLst>
                                          <p:attrName>style.visibility</p:attrName>
                                        </p:attrNameLst>
                                      </p:cBhvr>
                                      <p:to>
                                        <p:strVal val="visible"/>
                                      </p:to>
                                    </p:set>
                                    <p:anim calcmode="lin" valueType="num">
                                      <p:cBhvr additive="base">
                                        <p:cTn id="17" dur="500" fill="hold"/>
                                        <p:tgtEl>
                                          <p:spTgt spid="47112"/>
                                        </p:tgtEl>
                                        <p:attrNameLst>
                                          <p:attrName>ppt_x</p:attrName>
                                        </p:attrNameLst>
                                      </p:cBhvr>
                                      <p:tavLst>
                                        <p:tav tm="0">
                                          <p:val>
                                            <p:strVal val="#ppt_x"/>
                                          </p:val>
                                        </p:tav>
                                        <p:tav tm="100000">
                                          <p:val>
                                            <p:strVal val="#ppt_x"/>
                                          </p:val>
                                        </p:tav>
                                      </p:tavLst>
                                    </p:anim>
                                    <p:anim calcmode="lin" valueType="num">
                                      <p:cBhvr additive="base">
                                        <p:cTn id="18" dur="500" fill="hold"/>
                                        <p:tgtEl>
                                          <p:spTgt spid="47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47112" grpId="0" animBg="1"/>
      <p:bldP spid="471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58820" y="1481935"/>
            <a:ext cx="8093365" cy="5011628"/>
          </a:xfrm>
          <a:prstGeom prst="rect">
            <a:avLst/>
          </a:prstGeom>
          <a:noFill/>
        </p:spPr>
        <p:txBody>
          <a:bodyPr wrap="square" rtlCol="0">
            <a:spAutoFit/>
          </a:bodyPr>
          <a:lstStyle/>
          <a:p>
            <a:pPr algn="just">
              <a:spcAft>
                <a:spcPts val="1200"/>
              </a:spcAft>
            </a:pPr>
            <a:r>
              <a:rPr lang="en-US" altLang="pt-BR" sz="2800" b="1" dirty="0" smtClean="0">
                <a:latin typeface="Comic Sans MS" pitchFamily="66" charset="0"/>
              </a:rPr>
              <a:t>      </a:t>
            </a:r>
            <a:r>
              <a:rPr lang="en-US" altLang="pt-BR" sz="2800" b="1" dirty="0" err="1" smtClean="0">
                <a:latin typeface="Comic Sans MS" pitchFamily="66" charset="0"/>
              </a:rPr>
              <a:t>Papúa</a:t>
            </a:r>
            <a:r>
              <a:rPr lang="en-US" altLang="pt-BR" sz="2800" b="1" dirty="0" smtClean="0">
                <a:latin typeface="Comic Sans MS" pitchFamily="66" charset="0"/>
              </a:rPr>
              <a:t> Nueva Guinea</a:t>
            </a:r>
            <a:r>
              <a:rPr lang="en-US" altLang="pt-BR" sz="2800" dirty="0" smtClean="0">
                <a:latin typeface="Arial" pitchFamily="34" charset="0"/>
              </a:rPr>
              <a:t>   </a:t>
            </a:r>
            <a:r>
              <a:rPr lang="en-US" altLang="pt-BR" sz="2600" dirty="0" smtClean="0">
                <a:latin typeface="Arial" pitchFamily="34" charset="0"/>
              </a:rPr>
              <a:t>(Case et al., 2006)</a:t>
            </a:r>
          </a:p>
          <a:p>
            <a:pPr algn="just">
              <a:spcAft>
                <a:spcPts val="1200"/>
              </a:spcAft>
            </a:pPr>
            <a:endParaRPr lang="en-US" altLang="pt-BR" sz="600" dirty="0" smtClean="0">
              <a:latin typeface="Arial" pitchFamily="34" charset="0"/>
            </a:endParaRPr>
          </a:p>
          <a:p>
            <a:pPr marL="457200" indent="-457200" algn="just">
              <a:lnSpc>
                <a:spcPts val="3900"/>
              </a:lnSpc>
              <a:spcAft>
                <a:spcPts val="1800"/>
              </a:spcAft>
              <a:buFont typeface="Wingdings" pitchFamily="2" charset="2"/>
              <a:buChar char="Ø"/>
            </a:pPr>
            <a:r>
              <a:rPr lang="en-US" altLang="pt-BR" sz="2800" dirty="0" err="1" smtClean="0">
                <a:latin typeface="Arial" pitchFamily="34" charset="0"/>
              </a:rPr>
              <a:t>Bioprospección</a:t>
            </a:r>
            <a:r>
              <a:rPr lang="en-US" altLang="pt-BR" sz="2800" dirty="0" smtClean="0">
                <a:latin typeface="Arial" pitchFamily="34" charset="0"/>
              </a:rPr>
              <a:t> de </a:t>
            </a:r>
            <a:r>
              <a:rPr lang="en-US" altLang="pt-BR" sz="2800" dirty="0" err="1" smtClean="0">
                <a:latin typeface="Arial" pitchFamily="34" charset="0"/>
              </a:rPr>
              <a:t>plantas</a:t>
            </a:r>
            <a:r>
              <a:rPr lang="en-US" altLang="pt-BR" sz="2800" dirty="0" smtClean="0">
                <a:latin typeface="Arial" pitchFamily="34" charset="0"/>
              </a:rPr>
              <a:t> </a:t>
            </a:r>
            <a:r>
              <a:rPr lang="en-US" altLang="pt-BR" sz="2800" dirty="0" err="1" smtClean="0">
                <a:latin typeface="Arial" pitchFamily="34" charset="0"/>
              </a:rPr>
              <a:t>para</a:t>
            </a:r>
            <a:r>
              <a:rPr lang="en-US" altLang="pt-BR" sz="2800" dirty="0" smtClean="0">
                <a:latin typeface="Arial" pitchFamily="34" charset="0"/>
              </a:rPr>
              <a:t> TB no </a:t>
            </a:r>
            <a:r>
              <a:rPr lang="en-US" altLang="pt-BR" sz="2800" dirty="0" err="1" smtClean="0">
                <a:latin typeface="Arial" pitchFamily="34" charset="0"/>
              </a:rPr>
              <a:t>llogro</a:t>
            </a:r>
            <a:r>
              <a:rPr lang="en-US" altLang="pt-BR" sz="2800" dirty="0" smtClean="0">
                <a:latin typeface="Arial" pitchFamily="34" charset="0"/>
              </a:rPr>
              <a:t> </a:t>
            </a:r>
            <a:r>
              <a:rPr lang="en-US" altLang="pt-BR" sz="2800" dirty="0" err="1" smtClean="0">
                <a:latin typeface="Arial" pitchFamily="34" charset="0"/>
              </a:rPr>
              <a:t>buenos</a:t>
            </a:r>
            <a:r>
              <a:rPr lang="en-US" altLang="pt-BR" sz="2800" dirty="0" smtClean="0">
                <a:latin typeface="Arial" pitchFamily="34" charset="0"/>
              </a:rPr>
              <a:t> </a:t>
            </a:r>
            <a:r>
              <a:rPr lang="en-US" altLang="pt-BR" sz="2800" dirty="0" err="1" smtClean="0">
                <a:latin typeface="Arial" pitchFamily="34" charset="0"/>
              </a:rPr>
              <a:t>resultados</a:t>
            </a:r>
            <a:endParaRPr lang="en-US" altLang="pt-BR" sz="2800" dirty="0">
              <a:latin typeface="Arial" pitchFamily="34" charset="0"/>
            </a:endParaRPr>
          </a:p>
          <a:p>
            <a:pPr marL="457200" indent="-457200" algn="just">
              <a:lnSpc>
                <a:spcPts val="3900"/>
              </a:lnSpc>
              <a:spcAft>
                <a:spcPts val="1800"/>
              </a:spcAft>
              <a:buFont typeface="Wingdings" pitchFamily="2" charset="2"/>
              <a:buChar char="Ø"/>
            </a:pPr>
            <a:r>
              <a:rPr lang="en-US" altLang="pt-BR" sz="2800" dirty="0" smtClean="0">
                <a:latin typeface="Arial" pitchFamily="34" charset="0"/>
              </a:rPr>
              <a:t>Las </a:t>
            </a:r>
            <a:r>
              <a:rPr lang="en-US" altLang="pt-BR" sz="2800" dirty="0" err="1" smtClean="0">
                <a:latin typeface="Arial" pitchFamily="34" charset="0"/>
              </a:rPr>
              <a:t>plantas</a:t>
            </a:r>
            <a:r>
              <a:rPr lang="en-US" altLang="pt-BR" sz="2800" dirty="0" smtClean="0">
                <a:latin typeface="Arial" pitchFamily="34" charset="0"/>
              </a:rPr>
              <a:t> </a:t>
            </a:r>
            <a:r>
              <a:rPr lang="en-US" altLang="pt-BR" sz="2800" dirty="0" err="1" smtClean="0">
                <a:latin typeface="Arial" pitchFamily="34" charset="0"/>
              </a:rPr>
              <a:t>para</a:t>
            </a:r>
            <a:r>
              <a:rPr lang="en-US" altLang="pt-BR" sz="2800" dirty="0" smtClean="0">
                <a:latin typeface="Arial" pitchFamily="34" charset="0"/>
              </a:rPr>
              <a:t> </a:t>
            </a:r>
            <a:r>
              <a:rPr lang="en-US" altLang="pt-BR" sz="2800" dirty="0" err="1" smtClean="0">
                <a:latin typeface="Arial" pitchFamily="34" charset="0"/>
              </a:rPr>
              <a:t>tratamiento</a:t>
            </a:r>
            <a:r>
              <a:rPr lang="en-US" altLang="pt-BR" sz="2800" dirty="0" smtClean="0">
                <a:latin typeface="Arial" pitchFamily="34" charset="0"/>
              </a:rPr>
              <a:t> de TB son </a:t>
            </a:r>
            <a:r>
              <a:rPr lang="en-US" altLang="pt-BR" sz="2800" dirty="0" err="1" smtClean="0">
                <a:latin typeface="Arial" pitchFamily="34" charset="0"/>
              </a:rPr>
              <a:t>para</a:t>
            </a:r>
            <a:r>
              <a:rPr lang="en-US" altLang="pt-BR" sz="2800" dirty="0" smtClean="0">
                <a:latin typeface="Arial" pitchFamily="34" charset="0"/>
              </a:rPr>
              <a:t> los </a:t>
            </a:r>
            <a:r>
              <a:rPr lang="en-US" altLang="pt-BR" sz="2800" dirty="0" err="1" smtClean="0">
                <a:latin typeface="Arial" pitchFamily="34" charset="0"/>
              </a:rPr>
              <a:t>sintomas</a:t>
            </a:r>
            <a:r>
              <a:rPr lang="en-US" altLang="pt-BR" sz="2800" dirty="0" smtClean="0">
                <a:latin typeface="Arial" pitchFamily="34" charset="0"/>
              </a:rPr>
              <a:t> de la </a:t>
            </a:r>
            <a:r>
              <a:rPr lang="en-US" altLang="pt-BR" sz="2800" dirty="0" err="1" smtClean="0">
                <a:latin typeface="Arial" pitchFamily="34" charset="0"/>
              </a:rPr>
              <a:t>enfermedad</a:t>
            </a:r>
            <a:r>
              <a:rPr lang="en-US" altLang="pt-BR" sz="2800" dirty="0" smtClean="0">
                <a:latin typeface="Arial" pitchFamily="34" charset="0"/>
              </a:rPr>
              <a:t> o </a:t>
            </a:r>
            <a:r>
              <a:rPr lang="en-US" altLang="pt-BR" sz="2800" dirty="0" err="1" smtClean="0">
                <a:latin typeface="Arial" pitchFamily="34" charset="0"/>
              </a:rPr>
              <a:t>sistema</a:t>
            </a:r>
            <a:r>
              <a:rPr lang="en-US" altLang="pt-BR" sz="2800" dirty="0" smtClean="0">
                <a:latin typeface="Arial" pitchFamily="34" charset="0"/>
              </a:rPr>
              <a:t> </a:t>
            </a:r>
            <a:r>
              <a:rPr lang="en-US" altLang="pt-BR" sz="2800" dirty="0" err="1" smtClean="0">
                <a:latin typeface="Arial" pitchFamily="34" charset="0"/>
              </a:rPr>
              <a:t>inmunológico</a:t>
            </a:r>
            <a:r>
              <a:rPr lang="en-US" altLang="pt-BR" sz="2800" dirty="0" smtClean="0">
                <a:latin typeface="Arial" pitchFamily="34" charset="0"/>
              </a:rPr>
              <a:t>;</a:t>
            </a:r>
          </a:p>
          <a:p>
            <a:pPr marL="457200" indent="-457200" algn="just">
              <a:lnSpc>
                <a:spcPts val="3900"/>
              </a:lnSpc>
              <a:buFont typeface="Wingdings" pitchFamily="2" charset="2"/>
              <a:buChar char="Ø"/>
            </a:pPr>
            <a:r>
              <a:rPr lang="en-US" altLang="pt-BR" sz="2800" dirty="0" smtClean="0">
                <a:latin typeface="Arial" pitchFamily="34" charset="0"/>
              </a:rPr>
              <a:t>Las </a:t>
            </a:r>
            <a:r>
              <a:rPr lang="en-US" altLang="pt-BR" sz="2800" dirty="0" err="1" smtClean="0">
                <a:latin typeface="Arial" pitchFamily="34" charset="0"/>
              </a:rPr>
              <a:t>plantas</a:t>
            </a:r>
            <a:r>
              <a:rPr lang="en-US" altLang="pt-BR" sz="2800" dirty="0" smtClean="0">
                <a:latin typeface="Arial" pitchFamily="34" charset="0"/>
              </a:rPr>
              <a:t> </a:t>
            </a:r>
            <a:r>
              <a:rPr lang="en-US" altLang="pt-BR" sz="2800" dirty="0" err="1" smtClean="0">
                <a:latin typeface="Arial" pitchFamily="34" charset="0"/>
              </a:rPr>
              <a:t>deven</a:t>
            </a:r>
            <a:r>
              <a:rPr lang="en-US" altLang="pt-BR" sz="2800" dirty="0" smtClean="0">
                <a:latin typeface="Arial" pitchFamily="34" charset="0"/>
              </a:rPr>
              <a:t> </a:t>
            </a:r>
            <a:r>
              <a:rPr lang="en-US" altLang="pt-BR" sz="2800" dirty="0" err="1" smtClean="0">
                <a:latin typeface="Arial" pitchFamily="34" charset="0"/>
              </a:rPr>
              <a:t>ser</a:t>
            </a:r>
            <a:r>
              <a:rPr lang="en-US" altLang="pt-BR" sz="2800" dirty="0" smtClean="0">
                <a:latin typeface="Arial" pitchFamily="34" charset="0"/>
              </a:rPr>
              <a:t> </a:t>
            </a:r>
            <a:r>
              <a:rPr lang="en-US" altLang="pt-BR" sz="2800" dirty="0" err="1" smtClean="0">
                <a:latin typeface="Arial" pitchFamily="34" charset="0"/>
              </a:rPr>
              <a:t>sometidas</a:t>
            </a:r>
            <a:r>
              <a:rPr lang="en-US" altLang="pt-BR" sz="2800" dirty="0" smtClean="0">
                <a:latin typeface="Arial" pitchFamily="34" charset="0"/>
              </a:rPr>
              <a:t> a </a:t>
            </a:r>
            <a:r>
              <a:rPr lang="en-US" altLang="pt-BR" sz="2800" dirty="0" err="1" smtClean="0">
                <a:latin typeface="Arial" pitchFamily="34" charset="0"/>
              </a:rPr>
              <a:t>ensayos</a:t>
            </a:r>
            <a:r>
              <a:rPr lang="en-US" altLang="pt-BR" sz="2800" dirty="0" smtClean="0">
                <a:latin typeface="Arial" pitchFamily="34" charset="0"/>
              </a:rPr>
              <a:t> </a:t>
            </a:r>
            <a:r>
              <a:rPr lang="en-US" altLang="pt-BR" sz="2800" dirty="0" err="1" smtClean="0">
                <a:latin typeface="Arial" pitchFamily="34" charset="0"/>
              </a:rPr>
              <a:t>para</a:t>
            </a:r>
            <a:r>
              <a:rPr lang="en-US" altLang="pt-BR" sz="2800" dirty="0" smtClean="0">
                <a:latin typeface="Arial" pitchFamily="34" charset="0"/>
              </a:rPr>
              <a:t> </a:t>
            </a:r>
            <a:r>
              <a:rPr lang="en-US" altLang="pt-BR" sz="2800" dirty="0" err="1" smtClean="0">
                <a:latin typeface="Arial" pitchFamily="34" charset="0"/>
              </a:rPr>
              <a:t>actividad</a:t>
            </a:r>
            <a:r>
              <a:rPr lang="en-US" altLang="pt-BR" sz="2800" dirty="0" smtClean="0">
                <a:latin typeface="Arial" pitchFamily="34" charset="0"/>
              </a:rPr>
              <a:t> </a:t>
            </a:r>
            <a:r>
              <a:rPr lang="en-US" altLang="pt-BR" sz="2800" dirty="0" err="1" smtClean="0">
                <a:latin typeface="Arial" pitchFamily="34" charset="0"/>
              </a:rPr>
              <a:t>inmunomoduladora</a:t>
            </a:r>
            <a:endParaRPr lang="en-US" altLang="pt-BR" sz="2800" dirty="0">
              <a:latin typeface="Arial" pitchFamily="34" charset="0"/>
            </a:endParaRPr>
          </a:p>
        </p:txBody>
      </p:sp>
    </p:spTree>
    <p:extLst>
      <p:ext uri="{BB962C8B-B14F-4D97-AF65-F5344CB8AC3E}">
        <p14:creationId xmlns:p14="http://schemas.microsoft.com/office/powerpoint/2010/main" val="6795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694" b="13672"/>
          <a:stretch/>
        </p:blipFill>
        <p:spPr bwMode="auto">
          <a:xfrm>
            <a:off x="222706" y="4096055"/>
            <a:ext cx="8796789" cy="246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a:xfrm>
            <a:off x="2090620" y="4974795"/>
            <a:ext cx="5039265" cy="338554"/>
          </a:xfrm>
          <a:prstGeom prst="rect">
            <a:avLst/>
          </a:prstGeom>
          <a:solidFill>
            <a:schemeClr val="bg1">
              <a:lumMod val="95000"/>
            </a:schemeClr>
          </a:solidFill>
        </p:spPr>
        <p:txBody>
          <a:bodyPr wrap="square" rtlCol="0">
            <a:spAutoFit/>
          </a:bodyPr>
          <a:lstStyle/>
          <a:p>
            <a:pPr algn="ctr"/>
            <a:r>
              <a:rPr lang="pt-BR" sz="1600" b="1" dirty="0" smtClean="0"/>
              <a:t>Oliveira et al. (2015)  </a:t>
            </a:r>
            <a:r>
              <a:rPr lang="pt-BR" sz="1600" b="1" i="1" dirty="0" smtClean="0"/>
              <a:t>J. </a:t>
            </a:r>
            <a:r>
              <a:rPr lang="pt-BR" sz="1600" b="1" i="1" dirty="0" err="1" smtClean="0"/>
              <a:t>Ethnopharmacol</a:t>
            </a:r>
            <a:r>
              <a:rPr lang="pt-BR" sz="1600" b="1" i="1" dirty="0" smtClean="0"/>
              <a:t>.</a:t>
            </a:r>
            <a:r>
              <a:rPr lang="pt-BR" sz="1600" b="1" dirty="0" smtClean="0"/>
              <a:t> 173: 424-34</a:t>
            </a:r>
            <a:endParaRPr lang="pt-BR" sz="1600" b="1"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124" r="17642" b="13672"/>
          <a:stretch/>
        </p:blipFill>
        <p:spPr bwMode="auto">
          <a:xfrm>
            <a:off x="258160" y="5584700"/>
            <a:ext cx="7520645" cy="975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anilo\Dropbox\Profissional\Artigos Danilo\Artigos em Fase Inicial\Malária\JEP\Graphical Abstracts\Imagens\COMUNIDADES Quilombolas - Biodiversida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087" y="1216330"/>
            <a:ext cx="3168351" cy="2399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ilo\Dropbox\Profissional\Artigos Danilo\Artigos em Fase Inicial\Malária\JEP\Graphical Abstracts\Imagens\Quilombolas de Oriximiná.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2739" y="1219380"/>
            <a:ext cx="3176961" cy="2376264"/>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p:cNvSpPr txBox="1"/>
          <p:nvPr/>
        </p:nvSpPr>
        <p:spPr>
          <a:xfrm>
            <a:off x="115829" y="3300911"/>
            <a:ext cx="3192609" cy="353943"/>
          </a:xfrm>
          <a:prstGeom prst="rect">
            <a:avLst/>
          </a:prstGeom>
          <a:noFill/>
        </p:spPr>
        <p:txBody>
          <a:bodyPr wrap="square" rtlCol="0">
            <a:spAutoFit/>
          </a:bodyPr>
          <a:lstStyle/>
          <a:p>
            <a:pPr algn="ctr"/>
            <a:r>
              <a:rPr lang="pt-BR" sz="1700" b="1" dirty="0" err="1" smtClean="0">
                <a:solidFill>
                  <a:schemeClr val="bg1"/>
                </a:solidFill>
              </a:rPr>
              <a:t>Biodiversidad</a:t>
            </a:r>
            <a:r>
              <a:rPr lang="pt-BR" sz="1700" b="1" dirty="0" smtClean="0">
                <a:solidFill>
                  <a:schemeClr val="bg1"/>
                </a:solidFill>
              </a:rPr>
              <a:t> de Oriximiná, Brasil</a:t>
            </a:r>
            <a:endParaRPr lang="pt-BR" sz="1700" b="1" dirty="0">
              <a:solidFill>
                <a:schemeClr val="bg1"/>
              </a:solidFill>
            </a:endParaRPr>
          </a:p>
        </p:txBody>
      </p:sp>
      <p:sp>
        <p:nvSpPr>
          <p:cNvPr id="11" name="CaixaDeTexto 10"/>
          <p:cNvSpPr txBox="1"/>
          <p:nvPr/>
        </p:nvSpPr>
        <p:spPr>
          <a:xfrm>
            <a:off x="5852739" y="3242645"/>
            <a:ext cx="3125541" cy="369332"/>
          </a:xfrm>
          <a:prstGeom prst="rect">
            <a:avLst/>
          </a:prstGeom>
          <a:noFill/>
        </p:spPr>
        <p:txBody>
          <a:bodyPr wrap="square" rtlCol="0">
            <a:spAutoFit/>
          </a:bodyPr>
          <a:lstStyle/>
          <a:p>
            <a:pPr algn="ctr"/>
            <a:r>
              <a:rPr lang="pt-BR" b="1" dirty="0" err="1" smtClean="0">
                <a:solidFill>
                  <a:schemeClr val="bg1"/>
                </a:solidFill>
              </a:rPr>
              <a:t>Miembros</a:t>
            </a:r>
            <a:r>
              <a:rPr lang="pt-BR" b="1" dirty="0" smtClean="0">
                <a:solidFill>
                  <a:schemeClr val="bg1"/>
                </a:solidFill>
              </a:rPr>
              <a:t> de </a:t>
            </a:r>
            <a:r>
              <a:rPr lang="pt-BR" b="1" dirty="0" err="1" smtClean="0">
                <a:solidFill>
                  <a:schemeClr val="bg1"/>
                </a:solidFill>
              </a:rPr>
              <a:t>los</a:t>
            </a:r>
            <a:r>
              <a:rPr lang="pt-BR" b="1" dirty="0" smtClean="0">
                <a:solidFill>
                  <a:schemeClr val="bg1"/>
                </a:solidFill>
              </a:rPr>
              <a:t> Quilombolas</a:t>
            </a:r>
            <a:endParaRPr lang="pt-BR" b="1" dirty="0">
              <a:solidFill>
                <a:schemeClr val="bg1"/>
              </a:solidFill>
            </a:endParaRPr>
          </a:p>
        </p:txBody>
      </p:sp>
      <p:sp>
        <p:nvSpPr>
          <p:cNvPr id="12" name="Seta em curva para a direita 11"/>
          <p:cNvSpPr/>
          <p:nvPr/>
        </p:nvSpPr>
        <p:spPr>
          <a:xfrm rot="16200000">
            <a:off x="4223748" y="1820700"/>
            <a:ext cx="720080" cy="3107339"/>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Seta em curva para a direita 12"/>
          <p:cNvSpPr/>
          <p:nvPr/>
        </p:nvSpPr>
        <p:spPr>
          <a:xfrm rot="5400000">
            <a:off x="4109293" y="49835"/>
            <a:ext cx="720080" cy="3183234"/>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CaixaDeTexto 13"/>
          <p:cNvSpPr txBox="1"/>
          <p:nvPr/>
        </p:nvSpPr>
        <p:spPr>
          <a:xfrm>
            <a:off x="3275456" y="2041007"/>
            <a:ext cx="2616297" cy="369332"/>
          </a:xfrm>
          <a:prstGeom prst="rect">
            <a:avLst/>
          </a:prstGeom>
          <a:noFill/>
        </p:spPr>
        <p:txBody>
          <a:bodyPr wrap="square" rtlCol="0">
            <a:spAutoFit/>
          </a:bodyPr>
          <a:lstStyle/>
          <a:p>
            <a:pPr algn="ctr"/>
            <a:r>
              <a:rPr lang="pt-BR" b="1" dirty="0" err="1" smtClean="0"/>
              <a:t>Conocimiento</a:t>
            </a:r>
            <a:r>
              <a:rPr lang="pt-BR" b="1" dirty="0" smtClean="0"/>
              <a:t> Tradicional</a:t>
            </a:r>
            <a:endParaRPr lang="pt-BR" b="1" dirty="0"/>
          </a:p>
        </p:txBody>
      </p:sp>
      <p:pic>
        <p:nvPicPr>
          <p:cNvPr id="15" name="Picture 12" descr="http://cdn.zmescience.com/wp-content/uploads/2014/07/malaria_mosquit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5944" y="2435129"/>
            <a:ext cx="1046980" cy="685772"/>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754679" y="297848"/>
            <a:ext cx="7787956" cy="535167"/>
          </a:xfrm>
          <a:prstGeom prst="rect">
            <a:avLst/>
          </a:prstGeom>
          <a:solidFill>
            <a:schemeClr val="bg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800" b="1" dirty="0" smtClean="0">
                <a:solidFill>
                  <a:srgbClr val="C00000"/>
                </a:solidFill>
              </a:rPr>
              <a:t>La </a:t>
            </a:r>
            <a:r>
              <a:rPr lang="en-US" sz="2800" b="1" dirty="0" err="1" smtClean="0">
                <a:solidFill>
                  <a:srgbClr val="C00000"/>
                </a:solidFill>
              </a:rPr>
              <a:t>Búsqueda</a:t>
            </a:r>
            <a:r>
              <a:rPr lang="en-US" sz="2800" b="1" dirty="0" smtClean="0">
                <a:solidFill>
                  <a:srgbClr val="C00000"/>
                </a:solidFill>
              </a:rPr>
              <a:t> de </a:t>
            </a:r>
            <a:r>
              <a:rPr lang="en-US" sz="2800" b="1" dirty="0" err="1" smtClean="0">
                <a:solidFill>
                  <a:srgbClr val="C00000"/>
                </a:solidFill>
              </a:rPr>
              <a:t>Plantas</a:t>
            </a:r>
            <a:r>
              <a:rPr lang="en-US" sz="2800" b="1" dirty="0" smtClean="0">
                <a:solidFill>
                  <a:srgbClr val="C00000"/>
                </a:solidFill>
              </a:rPr>
              <a:t> </a:t>
            </a:r>
            <a:r>
              <a:rPr lang="en-US" sz="2800" b="1" dirty="0" err="1" smtClean="0">
                <a:solidFill>
                  <a:srgbClr val="C00000"/>
                </a:solidFill>
              </a:rPr>
              <a:t>Medicinales</a:t>
            </a:r>
            <a:r>
              <a:rPr lang="en-US" sz="2800" b="1" dirty="0" smtClean="0">
                <a:solidFill>
                  <a:srgbClr val="C00000"/>
                </a:solidFill>
              </a:rPr>
              <a:t> contra Malaria</a:t>
            </a:r>
            <a:endParaRPr lang="en-US" sz="2800" b="1" dirty="0">
              <a:solidFill>
                <a:srgbClr val="C00000"/>
              </a:solidFill>
            </a:endParaRPr>
          </a:p>
        </p:txBody>
      </p:sp>
    </p:spTree>
    <p:extLst>
      <p:ext uri="{BB962C8B-B14F-4D97-AF65-F5344CB8AC3E}">
        <p14:creationId xmlns:p14="http://schemas.microsoft.com/office/powerpoint/2010/main" val="556971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128720" y="12035"/>
            <a:ext cx="5191970" cy="575856"/>
          </a:xfrm>
          <a:prstGeom prst="rect">
            <a:avLst/>
          </a:prstGeom>
          <a:solidFill>
            <a:schemeClr val="bg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2600" b="1" dirty="0" smtClean="0">
                <a:solidFill>
                  <a:srgbClr val="C00000"/>
                </a:solidFill>
              </a:rPr>
              <a:t>La </a:t>
            </a:r>
            <a:r>
              <a:rPr lang="en-US" sz="2600" b="1" dirty="0" err="1" smtClean="0">
                <a:solidFill>
                  <a:srgbClr val="C00000"/>
                </a:solidFill>
              </a:rPr>
              <a:t>Búsqueda</a:t>
            </a:r>
            <a:r>
              <a:rPr lang="en-US" sz="2600" b="1" dirty="0" smtClean="0">
                <a:solidFill>
                  <a:srgbClr val="C00000"/>
                </a:solidFill>
              </a:rPr>
              <a:t> </a:t>
            </a:r>
            <a:r>
              <a:rPr lang="en-US" sz="2600" b="1" dirty="0" err="1" smtClean="0">
                <a:solidFill>
                  <a:srgbClr val="C00000"/>
                </a:solidFill>
              </a:rPr>
              <a:t>Plantas</a:t>
            </a:r>
            <a:r>
              <a:rPr lang="en-US" sz="2600" b="1" dirty="0" smtClean="0">
                <a:solidFill>
                  <a:srgbClr val="C00000"/>
                </a:solidFill>
              </a:rPr>
              <a:t> </a:t>
            </a:r>
            <a:r>
              <a:rPr lang="en-US" sz="2600" b="1" dirty="0" err="1" smtClean="0">
                <a:solidFill>
                  <a:srgbClr val="C00000"/>
                </a:solidFill>
              </a:rPr>
              <a:t>para</a:t>
            </a:r>
            <a:r>
              <a:rPr lang="en-US" sz="2600" b="1" dirty="0" smtClean="0">
                <a:solidFill>
                  <a:srgbClr val="C00000"/>
                </a:solidFill>
              </a:rPr>
              <a:t> Malaria</a:t>
            </a:r>
            <a:endParaRPr lang="en-US" sz="2600" b="1" dirty="0">
              <a:solidFill>
                <a:srgbClr val="C00000"/>
              </a:solidFill>
            </a:endParaRPr>
          </a:p>
        </p:txBody>
      </p:sp>
      <p:sp>
        <p:nvSpPr>
          <p:cNvPr id="9" name="Explosão 2 8"/>
          <p:cNvSpPr/>
          <p:nvPr/>
        </p:nvSpPr>
        <p:spPr>
          <a:xfrm>
            <a:off x="578147" y="674306"/>
            <a:ext cx="1512168" cy="143841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dirty="0"/>
          </a:p>
        </p:txBody>
      </p:sp>
      <p:sp>
        <p:nvSpPr>
          <p:cNvPr id="19" name="CaixaDeTexto 18"/>
          <p:cNvSpPr txBox="1"/>
          <p:nvPr/>
        </p:nvSpPr>
        <p:spPr>
          <a:xfrm>
            <a:off x="5179563" y="1320128"/>
            <a:ext cx="1728192" cy="877163"/>
          </a:xfrm>
          <a:prstGeom prst="rect">
            <a:avLst/>
          </a:prstGeom>
          <a:noFill/>
        </p:spPr>
        <p:txBody>
          <a:bodyPr wrap="square" rtlCol="0">
            <a:spAutoFit/>
          </a:bodyPr>
          <a:lstStyle/>
          <a:p>
            <a:pPr algn="ctr"/>
            <a:r>
              <a:rPr lang="pt-BR" sz="1700" b="1" dirty="0" err="1"/>
              <a:t>Probadas</a:t>
            </a:r>
            <a:r>
              <a:rPr lang="pt-BR" sz="1700" b="1" dirty="0"/>
              <a:t> contra </a:t>
            </a:r>
            <a:r>
              <a:rPr lang="pt-BR" sz="1700" b="1" i="1" dirty="0" smtClean="0"/>
              <a:t>P. </a:t>
            </a:r>
            <a:r>
              <a:rPr lang="pt-BR" sz="1700" b="1" i="1" dirty="0" err="1" smtClean="0"/>
              <a:t>falciparum</a:t>
            </a:r>
            <a:r>
              <a:rPr lang="pt-BR" sz="1700" b="1" i="1" dirty="0" smtClean="0"/>
              <a:t>  in vitro</a:t>
            </a:r>
            <a:endParaRPr lang="pt-BR" sz="1700" b="1" i="1" dirty="0"/>
          </a:p>
        </p:txBody>
      </p:sp>
      <p:sp>
        <p:nvSpPr>
          <p:cNvPr id="20" name="Explosão 2 19"/>
          <p:cNvSpPr/>
          <p:nvPr/>
        </p:nvSpPr>
        <p:spPr>
          <a:xfrm>
            <a:off x="3213421" y="759376"/>
            <a:ext cx="2137870" cy="135334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dirty="0"/>
          </a:p>
        </p:txBody>
      </p:sp>
      <p:sp>
        <p:nvSpPr>
          <p:cNvPr id="21" name="CaixaDeTexto 20"/>
          <p:cNvSpPr txBox="1"/>
          <p:nvPr/>
        </p:nvSpPr>
        <p:spPr>
          <a:xfrm>
            <a:off x="2090620" y="1876433"/>
            <a:ext cx="1011785" cy="369332"/>
          </a:xfrm>
          <a:prstGeom prst="rect">
            <a:avLst/>
          </a:prstGeom>
          <a:solidFill>
            <a:schemeClr val="bg1">
              <a:lumMod val="85000"/>
            </a:schemeClr>
          </a:solidFill>
        </p:spPr>
        <p:txBody>
          <a:bodyPr wrap="square" rtlCol="0">
            <a:spAutoFit/>
          </a:bodyPr>
          <a:lstStyle/>
          <a:p>
            <a:pPr algn="ctr"/>
            <a:r>
              <a:rPr lang="pt-BR" b="1" dirty="0" smtClean="0"/>
              <a:t>CUP y IS</a:t>
            </a:r>
            <a:endParaRPr lang="pt-BR" b="1" dirty="0"/>
          </a:p>
        </p:txBody>
      </p:sp>
      <p:sp>
        <p:nvSpPr>
          <p:cNvPr id="28" name="Seta para a direita listrada 27"/>
          <p:cNvSpPr/>
          <p:nvPr/>
        </p:nvSpPr>
        <p:spPr>
          <a:xfrm>
            <a:off x="5465591" y="1119985"/>
            <a:ext cx="1270077" cy="257648"/>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830575" y="1063939"/>
            <a:ext cx="887667" cy="646331"/>
          </a:xfrm>
          <a:prstGeom prst="rect">
            <a:avLst/>
          </a:prstGeom>
          <a:noFill/>
        </p:spPr>
        <p:txBody>
          <a:bodyPr wrap="square" rtlCol="0">
            <a:spAutoFit/>
          </a:bodyPr>
          <a:lstStyle/>
          <a:p>
            <a:pPr algn="ctr"/>
            <a:r>
              <a:rPr lang="pt-BR" b="1" dirty="0" smtClean="0">
                <a:solidFill>
                  <a:schemeClr val="bg1"/>
                </a:solidFill>
              </a:rPr>
              <a:t>35 plantas</a:t>
            </a:r>
            <a:endParaRPr lang="pt-BR" b="1" dirty="0">
              <a:solidFill>
                <a:schemeClr val="bg1"/>
              </a:solidFill>
            </a:endParaRPr>
          </a:p>
        </p:txBody>
      </p:sp>
      <p:sp>
        <p:nvSpPr>
          <p:cNvPr id="32" name="Seta para a direita listrada 31"/>
          <p:cNvSpPr/>
          <p:nvPr/>
        </p:nvSpPr>
        <p:spPr>
          <a:xfrm>
            <a:off x="2189916" y="1101381"/>
            <a:ext cx="969334" cy="276252"/>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p:cNvSpPr txBox="1"/>
          <p:nvPr/>
        </p:nvSpPr>
        <p:spPr>
          <a:xfrm>
            <a:off x="3413740" y="1101381"/>
            <a:ext cx="1460386" cy="615553"/>
          </a:xfrm>
          <a:prstGeom prst="rect">
            <a:avLst/>
          </a:prstGeom>
          <a:noFill/>
        </p:spPr>
        <p:txBody>
          <a:bodyPr wrap="square" rtlCol="0">
            <a:spAutoFit/>
          </a:bodyPr>
          <a:lstStyle/>
          <a:p>
            <a:pPr algn="ctr"/>
            <a:r>
              <a:rPr lang="pt-BR" sz="1700" b="1" dirty="0" smtClean="0">
                <a:solidFill>
                  <a:schemeClr val="bg1"/>
                </a:solidFill>
              </a:rPr>
              <a:t>11 </a:t>
            </a:r>
            <a:r>
              <a:rPr lang="pt-BR" sz="1700" b="1" dirty="0" err="1" smtClean="0">
                <a:solidFill>
                  <a:schemeClr val="bg1"/>
                </a:solidFill>
              </a:rPr>
              <a:t>seleccionadas</a:t>
            </a:r>
            <a:endParaRPr lang="pt-BR" sz="1700" b="1" dirty="0">
              <a:solidFill>
                <a:schemeClr val="bg1"/>
              </a:solidFill>
            </a:endParaRPr>
          </a:p>
        </p:txBody>
      </p:sp>
      <p:graphicFrame>
        <p:nvGraphicFramePr>
          <p:cNvPr id="34" name="Tabela 33"/>
          <p:cNvGraphicFramePr>
            <a:graphicFrameLocks noGrp="1"/>
          </p:cNvGraphicFramePr>
          <p:nvPr>
            <p:extLst>
              <p:ext uri="{D42A27DB-BD31-4B8C-83A1-F6EECF244321}">
                <p14:modId xmlns:p14="http://schemas.microsoft.com/office/powerpoint/2010/main" val="919542769"/>
              </p:ext>
            </p:extLst>
          </p:nvPr>
        </p:nvGraphicFramePr>
        <p:xfrm>
          <a:off x="1059785" y="2512770"/>
          <a:ext cx="5092878" cy="4208286"/>
        </p:xfrm>
        <a:graphic>
          <a:graphicData uri="http://schemas.openxmlformats.org/drawingml/2006/table">
            <a:tbl>
              <a:tblPr firstRow="1" bandRow="1">
                <a:tableStyleId>{5C22544A-7EE6-4342-B048-85BDC9FD1C3A}</a:tableStyleId>
              </a:tblPr>
              <a:tblGrid>
                <a:gridCol w="3089972"/>
                <a:gridCol w="2002906"/>
              </a:tblGrid>
              <a:tr h="696579">
                <a:tc>
                  <a:txBody>
                    <a:bodyPr/>
                    <a:lstStyle/>
                    <a:p>
                      <a:pPr algn="ctr"/>
                      <a:r>
                        <a:rPr lang="pt-BR" b="1" dirty="0" smtClean="0"/>
                        <a:t>ESPÉCIES</a:t>
                      </a:r>
                      <a:endParaRPr lang="pt-BR" b="1" dirty="0"/>
                    </a:p>
                  </a:txBody>
                  <a:tcPr anchor="ctr"/>
                </a:tc>
                <a:tc>
                  <a:txBody>
                    <a:bodyPr/>
                    <a:lstStyle/>
                    <a:p>
                      <a:pPr algn="ctr"/>
                      <a:r>
                        <a:rPr lang="pt-BR" b="1" dirty="0" smtClean="0"/>
                        <a:t>Índice de saliência </a:t>
                      </a:r>
                    </a:p>
                    <a:p>
                      <a:pPr algn="ctr"/>
                      <a:r>
                        <a:rPr lang="pt-BR" b="1" dirty="0" smtClean="0"/>
                        <a:t>“para malária”</a:t>
                      </a:r>
                      <a:endParaRPr lang="pt-BR" b="1" dirty="0"/>
                    </a:p>
                  </a:txBody>
                  <a:tcPr anchor="ctr"/>
                </a:tc>
              </a:tr>
              <a:tr h="696816">
                <a:tc>
                  <a:txBody>
                    <a:bodyPr/>
                    <a:lstStyle/>
                    <a:p>
                      <a:pPr algn="ctr"/>
                      <a:r>
                        <a:rPr lang="pt-BR" b="1" i="1" dirty="0" err="1" smtClean="0">
                          <a:solidFill>
                            <a:srgbClr val="FF0000"/>
                          </a:solidFill>
                        </a:rPr>
                        <a:t>Ampelozizyphus</a:t>
                      </a:r>
                      <a:r>
                        <a:rPr lang="pt-BR" b="1" i="1" dirty="0" smtClean="0">
                          <a:solidFill>
                            <a:srgbClr val="FF0000"/>
                          </a:solidFill>
                        </a:rPr>
                        <a:t> </a:t>
                      </a:r>
                      <a:r>
                        <a:rPr lang="pt-BR" b="1" i="1" dirty="0" err="1" smtClean="0">
                          <a:solidFill>
                            <a:srgbClr val="FF0000"/>
                          </a:solidFill>
                        </a:rPr>
                        <a:t>amazonicus</a:t>
                      </a:r>
                      <a:endParaRPr lang="pt-BR" b="1" i="1" dirty="0" smtClean="0">
                        <a:solidFill>
                          <a:srgbClr val="FF0000"/>
                        </a:solidFill>
                      </a:endParaRPr>
                    </a:p>
                    <a:p>
                      <a:pPr algn="ctr"/>
                      <a:r>
                        <a:rPr lang="pt-BR" b="1" dirty="0" smtClean="0">
                          <a:solidFill>
                            <a:srgbClr val="FF0000"/>
                          </a:solidFill>
                        </a:rPr>
                        <a:t>(“</a:t>
                      </a:r>
                      <a:r>
                        <a:rPr lang="pt-BR" b="1" dirty="0" err="1" smtClean="0">
                          <a:solidFill>
                            <a:srgbClr val="FF0000"/>
                          </a:solidFill>
                        </a:rPr>
                        <a:t>saracuramirá</a:t>
                      </a:r>
                      <a:r>
                        <a:rPr lang="pt-BR" b="1" dirty="0" smtClean="0">
                          <a:solidFill>
                            <a:srgbClr val="FF0000"/>
                          </a:solidFill>
                        </a:rPr>
                        <a:t>”)</a:t>
                      </a:r>
                      <a:endParaRPr lang="pt-BR" b="1" dirty="0">
                        <a:solidFill>
                          <a:srgbClr val="FF0000"/>
                        </a:solidFill>
                      </a:endParaRPr>
                    </a:p>
                  </a:txBody>
                  <a:tcPr anchor="ctr"/>
                </a:tc>
                <a:tc>
                  <a:txBody>
                    <a:bodyPr/>
                    <a:lstStyle/>
                    <a:p>
                      <a:pPr algn="ctr"/>
                      <a:r>
                        <a:rPr lang="pt-BR" sz="2200" b="1" dirty="0" smtClean="0">
                          <a:solidFill>
                            <a:srgbClr val="FF0000"/>
                          </a:solidFill>
                        </a:rPr>
                        <a:t>IS =  0,360</a:t>
                      </a:r>
                      <a:endParaRPr lang="pt-BR" sz="2200" b="1" dirty="0">
                        <a:solidFill>
                          <a:srgbClr val="FF0000"/>
                        </a:solidFill>
                      </a:endParaRPr>
                    </a:p>
                  </a:txBody>
                  <a:tcPr anchor="ctr"/>
                </a:tc>
              </a:tr>
              <a:tr h="623347">
                <a:tc>
                  <a:txBody>
                    <a:bodyPr/>
                    <a:lstStyle/>
                    <a:p>
                      <a:pPr algn="ctr"/>
                      <a:r>
                        <a:rPr lang="pt-BR" b="1" i="1" dirty="0" err="1" smtClean="0">
                          <a:solidFill>
                            <a:srgbClr val="00B050"/>
                          </a:solidFill>
                        </a:rPr>
                        <a:t>Aspidosperma</a:t>
                      </a:r>
                      <a:r>
                        <a:rPr lang="pt-BR" b="1" i="1" dirty="0" smtClean="0">
                          <a:solidFill>
                            <a:srgbClr val="00B050"/>
                          </a:solidFill>
                        </a:rPr>
                        <a:t> </a:t>
                      </a:r>
                      <a:r>
                        <a:rPr lang="pt-BR" b="1" i="1" dirty="0" err="1" smtClean="0">
                          <a:solidFill>
                            <a:srgbClr val="00B050"/>
                          </a:solidFill>
                        </a:rPr>
                        <a:t>rigidum</a:t>
                      </a:r>
                      <a:endParaRPr lang="pt-BR" b="1" i="1" dirty="0" smtClean="0">
                        <a:solidFill>
                          <a:srgbClr val="00B050"/>
                        </a:solidFill>
                      </a:endParaRPr>
                    </a:p>
                    <a:p>
                      <a:pPr algn="ctr"/>
                      <a:r>
                        <a:rPr lang="pt-BR" b="1" dirty="0" smtClean="0">
                          <a:solidFill>
                            <a:srgbClr val="00B050"/>
                          </a:solidFill>
                        </a:rPr>
                        <a:t>(“</a:t>
                      </a:r>
                      <a:r>
                        <a:rPr lang="pt-BR" b="1" dirty="0" err="1" smtClean="0">
                          <a:solidFill>
                            <a:srgbClr val="00B050"/>
                          </a:solidFill>
                        </a:rPr>
                        <a:t>carapanaúba</a:t>
                      </a:r>
                      <a:r>
                        <a:rPr lang="pt-BR" b="1" dirty="0" smtClean="0">
                          <a:solidFill>
                            <a:srgbClr val="00B050"/>
                          </a:solidFill>
                        </a:rPr>
                        <a:t>”)</a:t>
                      </a:r>
                      <a:endParaRPr lang="pt-BR" b="1" dirty="0">
                        <a:solidFill>
                          <a:srgbClr val="00B050"/>
                        </a:solidFill>
                      </a:endParaRPr>
                    </a:p>
                  </a:txBody>
                  <a:tcPr anchor="ctr"/>
                </a:tc>
                <a:tc>
                  <a:txBody>
                    <a:bodyPr/>
                    <a:lstStyle/>
                    <a:p>
                      <a:pPr algn="ctr"/>
                      <a:r>
                        <a:rPr lang="pt-BR" b="1" dirty="0" smtClean="0">
                          <a:solidFill>
                            <a:srgbClr val="00B050"/>
                          </a:solidFill>
                        </a:rPr>
                        <a:t>IS  =  0,251</a:t>
                      </a:r>
                      <a:endParaRPr lang="pt-BR" b="1" dirty="0">
                        <a:solidFill>
                          <a:srgbClr val="00B050"/>
                        </a:solidFill>
                      </a:endParaRPr>
                    </a:p>
                  </a:txBody>
                  <a:tcPr anchor="ctr"/>
                </a:tc>
              </a:tr>
              <a:tr h="746792">
                <a:tc>
                  <a:txBody>
                    <a:bodyPr/>
                    <a:lstStyle/>
                    <a:p>
                      <a:pPr algn="ctr"/>
                      <a:r>
                        <a:rPr lang="pt-BR" b="1" i="1" dirty="0" err="1" smtClean="0">
                          <a:solidFill>
                            <a:schemeClr val="tx1"/>
                          </a:solidFill>
                        </a:rPr>
                        <a:t>Geissospermum</a:t>
                      </a:r>
                      <a:r>
                        <a:rPr lang="pt-BR" b="1" i="1" baseline="0" dirty="0" smtClean="0">
                          <a:solidFill>
                            <a:schemeClr val="tx1"/>
                          </a:solidFill>
                        </a:rPr>
                        <a:t> </a:t>
                      </a:r>
                      <a:r>
                        <a:rPr lang="pt-BR" b="1" i="1" baseline="0" dirty="0" err="1" smtClean="0">
                          <a:solidFill>
                            <a:schemeClr val="tx1"/>
                          </a:solidFill>
                        </a:rPr>
                        <a:t>argentum</a:t>
                      </a:r>
                      <a:endParaRPr lang="pt-BR" b="1" i="1" baseline="0" dirty="0" smtClean="0">
                        <a:solidFill>
                          <a:schemeClr val="tx1"/>
                        </a:solidFill>
                      </a:endParaRPr>
                    </a:p>
                    <a:p>
                      <a:pPr algn="ctr"/>
                      <a:r>
                        <a:rPr lang="pt-BR" b="1" dirty="0" smtClean="0">
                          <a:solidFill>
                            <a:schemeClr val="tx1"/>
                          </a:solidFill>
                        </a:rPr>
                        <a:t>(“falsa quina”)</a:t>
                      </a:r>
                      <a:endParaRPr lang="pt-BR" b="1" dirty="0">
                        <a:solidFill>
                          <a:schemeClr val="tx1"/>
                        </a:solidFill>
                      </a:endParaRPr>
                    </a:p>
                  </a:txBody>
                  <a:tcPr anchor="ctr"/>
                </a:tc>
                <a:tc>
                  <a:txBody>
                    <a:bodyPr/>
                    <a:lstStyle/>
                    <a:p>
                      <a:pPr algn="ctr"/>
                      <a:r>
                        <a:rPr lang="pt-BR" b="1" dirty="0" smtClean="0">
                          <a:solidFill>
                            <a:schemeClr val="tx1"/>
                          </a:solidFill>
                        </a:rPr>
                        <a:t>IS  = 0,249</a:t>
                      </a:r>
                      <a:endParaRPr lang="pt-BR" b="1" dirty="0">
                        <a:solidFill>
                          <a:schemeClr val="tx1"/>
                        </a:solidFill>
                      </a:endParaRPr>
                    </a:p>
                  </a:txBody>
                  <a:tcPr anchor="ctr"/>
                </a:tc>
              </a:tr>
              <a:tr h="702583">
                <a:tc>
                  <a:txBody>
                    <a:bodyPr/>
                    <a:lstStyle/>
                    <a:p>
                      <a:pPr algn="ctr"/>
                      <a:r>
                        <a:rPr lang="pt-BR" b="1" i="1" dirty="0" err="1" smtClean="0">
                          <a:solidFill>
                            <a:srgbClr val="00B050"/>
                          </a:solidFill>
                        </a:rPr>
                        <a:t>Simaba</a:t>
                      </a:r>
                      <a:r>
                        <a:rPr lang="pt-BR" b="1" i="1" dirty="0" smtClean="0">
                          <a:solidFill>
                            <a:srgbClr val="00B050"/>
                          </a:solidFill>
                        </a:rPr>
                        <a:t> </a:t>
                      </a:r>
                      <a:r>
                        <a:rPr lang="pt-BR" b="1" i="1" dirty="0" err="1" smtClean="0">
                          <a:solidFill>
                            <a:srgbClr val="00B050"/>
                          </a:solidFill>
                        </a:rPr>
                        <a:t>cedron</a:t>
                      </a:r>
                      <a:endParaRPr lang="pt-BR" b="1" i="1" dirty="0" smtClean="0">
                        <a:solidFill>
                          <a:srgbClr val="00B050"/>
                        </a:solidFill>
                      </a:endParaRPr>
                    </a:p>
                    <a:p>
                      <a:pPr algn="ctr"/>
                      <a:r>
                        <a:rPr lang="pt-BR" b="1" dirty="0" smtClean="0">
                          <a:solidFill>
                            <a:srgbClr val="00B050"/>
                          </a:solidFill>
                        </a:rPr>
                        <a:t>(“</a:t>
                      </a:r>
                      <a:r>
                        <a:rPr lang="pt-BR" b="1" dirty="0" err="1" smtClean="0">
                          <a:solidFill>
                            <a:srgbClr val="00B050"/>
                          </a:solidFill>
                        </a:rPr>
                        <a:t>palo</a:t>
                      </a:r>
                      <a:r>
                        <a:rPr lang="pt-BR" b="1" dirty="0" smtClean="0">
                          <a:solidFill>
                            <a:srgbClr val="00B050"/>
                          </a:solidFill>
                        </a:rPr>
                        <a:t> para todo”)</a:t>
                      </a:r>
                      <a:endParaRPr lang="pt-BR" b="1" dirty="0">
                        <a:solidFill>
                          <a:srgbClr val="00B050"/>
                        </a:solidFill>
                      </a:endParaRPr>
                    </a:p>
                  </a:txBody>
                  <a:tcPr anchor="ctr"/>
                </a:tc>
                <a:tc>
                  <a:txBody>
                    <a:bodyPr/>
                    <a:lstStyle/>
                    <a:p>
                      <a:pPr algn="ctr"/>
                      <a:r>
                        <a:rPr lang="pt-BR" b="1" dirty="0" smtClean="0">
                          <a:solidFill>
                            <a:srgbClr val="00B050"/>
                          </a:solidFill>
                        </a:rPr>
                        <a:t>IS =  0,148</a:t>
                      </a:r>
                      <a:endParaRPr lang="pt-BR" b="1" dirty="0">
                        <a:solidFill>
                          <a:srgbClr val="00B050"/>
                        </a:solidFill>
                      </a:endParaRPr>
                    </a:p>
                  </a:txBody>
                  <a:tcPr anchor="ctr"/>
                </a:tc>
              </a:tr>
              <a:tr h="725436">
                <a:tc>
                  <a:txBody>
                    <a:bodyPr/>
                    <a:lstStyle/>
                    <a:p>
                      <a:pPr algn="ctr"/>
                      <a:r>
                        <a:rPr lang="pt-BR" b="1" i="1" dirty="0" err="1" smtClean="0">
                          <a:solidFill>
                            <a:srgbClr val="00B050"/>
                          </a:solidFill>
                        </a:rPr>
                        <a:t>Bertholletia</a:t>
                      </a:r>
                      <a:r>
                        <a:rPr lang="pt-BR" b="1" i="1" dirty="0" smtClean="0">
                          <a:solidFill>
                            <a:srgbClr val="00B050"/>
                          </a:solidFill>
                        </a:rPr>
                        <a:t> excelsa</a:t>
                      </a:r>
                    </a:p>
                    <a:p>
                      <a:pPr algn="ctr"/>
                      <a:r>
                        <a:rPr lang="pt-BR" b="1" dirty="0" smtClean="0">
                          <a:solidFill>
                            <a:srgbClr val="00B050"/>
                          </a:solidFill>
                        </a:rPr>
                        <a:t>(“</a:t>
                      </a:r>
                      <a:r>
                        <a:rPr lang="pt-BR" b="1" dirty="0" err="1" smtClean="0">
                          <a:solidFill>
                            <a:srgbClr val="00B050"/>
                          </a:solidFill>
                        </a:rPr>
                        <a:t>nuez</a:t>
                      </a:r>
                      <a:r>
                        <a:rPr lang="pt-BR" b="1" dirty="0" smtClean="0">
                          <a:solidFill>
                            <a:srgbClr val="00B050"/>
                          </a:solidFill>
                        </a:rPr>
                        <a:t> de Brasil”)</a:t>
                      </a:r>
                      <a:endParaRPr lang="pt-BR" b="1" dirty="0">
                        <a:solidFill>
                          <a:srgbClr val="00B050"/>
                        </a:solidFill>
                      </a:endParaRPr>
                    </a:p>
                  </a:txBody>
                  <a:tcPr anchor="ctr"/>
                </a:tc>
                <a:tc>
                  <a:txBody>
                    <a:bodyPr/>
                    <a:lstStyle/>
                    <a:p>
                      <a:pPr algn="ctr"/>
                      <a:r>
                        <a:rPr lang="pt-BR" b="1" dirty="0" smtClean="0">
                          <a:solidFill>
                            <a:srgbClr val="00B050"/>
                          </a:solidFill>
                        </a:rPr>
                        <a:t>IS =  0,124</a:t>
                      </a:r>
                      <a:endParaRPr lang="pt-BR" b="1" dirty="0">
                        <a:solidFill>
                          <a:srgbClr val="00B050"/>
                        </a:solidFill>
                      </a:endParaRPr>
                    </a:p>
                  </a:txBody>
                  <a:tcPr anchor="ctr"/>
                </a:tc>
              </a:tr>
            </a:tbl>
          </a:graphicData>
        </a:graphic>
      </p:graphicFrame>
      <p:sp>
        <p:nvSpPr>
          <p:cNvPr id="35" name="Explosão 2 34"/>
          <p:cNvSpPr/>
          <p:nvPr/>
        </p:nvSpPr>
        <p:spPr>
          <a:xfrm>
            <a:off x="6881625" y="739716"/>
            <a:ext cx="1966115" cy="135334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dirty="0"/>
          </a:p>
        </p:txBody>
      </p:sp>
      <p:sp>
        <p:nvSpPr>
          <p:cNvPr id="36" name="CaixaDeTexto 35"/>
          <p:cNvSpPr txBox="1"/>
          <p:nvPr/>
        </p:nvSpPr>
        <p:spPr>
          <a:xfrm>
            <a:off x="7015280" y="1211065"/>
            <a:ext cx="1460386" cy="353943"/>
          </a:xfrm>
          <a:prstGeom prst="rect">
            <a:avLst/>
          </a:prstGeom>
          <a:noFill/>
        </p:spPr>
        <p:txBody>
          <a:bodyPr wrap="square" rtlCol="0">
            <a:spAutoFit/>
          </a:bodyPr>
          <a:lstStyle/>
          <a:p>
            <a:pPr algn="ctr"/>
            <a:r>
              <a:rPr lang="pt-BR" sz="1700" b="1" dirty="0" smtClean="0">
                <a:solidFill>
                  <a:schemeClr val="bg1"/>
                </a:solidFill>
              </a:rPr>
              <a:t>3 </a:t>
            </a:r>
            <a:r>
              <a:rPr lang="pt-BR" sz="1700" b="1" dirty="0" err="1" smtClean="0">
                <a:solidFill>
                  <a:schemeClr val="bg1"/>
                </a:solidFill>
              </a:rPr>
              <a:t>activas</a:t>
            </a:r>
            <a:endParaRPr lang="pt-BR" sz="1700" b="1" dirty="0" smtClean="0">
              <a:solidFill>
                <a:schemeClr val="bg1"/>
              </a:solidFill>
            </a:endParaRPr>
          </a:p>
        </p:txBody>
      </p:sp>
      <p:graphicFrame>
        <p:nvGraphicFramePr>
          <p:cNvPr id="23" name="Tabela 22"/>
          <p:cNvGraphicFramePr>
            <a:graphicFrameLocks noGrp="1"/>
          </p:cNvGraphicFramePr>
          <p:nvPr>
            <p:extLst>
              <p:ext uri="{D42A27DB-BD31-4B8C-83A1-F6EECF244321}">
                <p14:modId xmlns:p14="http://schemas.microsoft.com/office/powerpoint/2010/main" val="3103037862"/>
              </p:ext>
            </p:extLst>
          </p:nvPr>
        </p:nvGraphicFramePr>
        <p:xfrm>
          <a:off x="6162114" y="2512770"/>
          <a:ext cx="2074806" cy="4191553"/>
        </p:xfrm>
        <a:graphic>
          <a:graphicData uri="http://schemas.openxmlformats.org/drawingml/2006/table">
            <a:tbl>
              <a:tblPr firstRow="1" bandRow="1">
                <a:tableStyleId>{5C22544A-7EE6-4342-B048-85BDC9FD1C3A}</a:tableStyleId>
              </a:tblPr>
              <a:tblGrid>
                <a:gridCol w="2074806"/>
              </a:tblGrid>
              <a:tr h="696579">
                <a:tc>
                  <a:txBody>
                    <a:bodyPr/>
                    <a:lstStyle/>
                    <a:p>
                      <a:pPr algn="ctr"/>
                      <a:r>
                        <a:rPr lang="pt-BR" b="1" dirty="0" err="1" smtClean="0"/>
                        <a:t>Actividad</a:t>
                      </a:r>
                      <a:r>
                        <a:rPr lang="pt-BR" b="1" baseline="0" dirty="0" smtClean="0"/>
                        <a:t> </a:t>
                      </a:r>
                      <a:r>
                        <a:rPr lang="pt-BR" b="1" baseline="0" dirty="0" err="1" smtClean="0"/>
                        <a:t>antiplasmodica</a:t>
                      </a:r>
                      <a:endParaRPr lang="pt-BR" b="1" dirty="0"/>
                    </a:p>
                  </a:txBody>
                  <a:tcPr anchor="ctr"/>
                </a:tc>
              </a:tr>
              <a:tr h="696816">
                <a:tc>
                  <a:txBody>
                    <a:bodyPr/>
                    <a:lstStyle/>
                    <a:p>
                      <a:pPr algn="ctr"/>
                      <a:r>
                        <a:rPr lang="pt-BR" sz="2200" b="1" dirty="0" err="1" smtClean="0">
                          <a:solidFill>
                            <a:srgbClr val="FF0000"/>
                          </a:solidFill>
                        </a:rPr>
                        <a:t>Inactiva</a:t>
                      </a:r>
                      <a:endParaRPr lang="pt-BR" sz="2200" b="1" dirty="0">
                        <a:solidFill>
                          <a:srgbClr val="FF0000"/>
                        </a:solidFill>
                      </a:endParaRPr>
                    </a:p>
                  </a:txBody>
                  <a:tcPr anchor="ctr"/>
                </a:tc>
              </a:tr>
              <a:tr h="623347">
                <a:tc>
                  <a:txBody>
                    <a:bodyPr/>
                    <a:lstStyle/>
                    <a:p>
                      <a:pPr algn="ctr"/>
                      <a:r>
                        <a:rPr lang="pt-BR" b="1" dirty="0" smtClean="0">
                          <a:solidFill>
                            <a:srgbClr val="00B050"/>
                          </a:solidFill>
                        </a:rPr>
                        <a:t>2,5 </a:t>
                      </a:r>
                      <a:r>
                        <a:rPr lang="el-GR" b="1" dirty="0" smtClean="0">
                          <a:solidFill>
                            <a:srgbClr val="00B050"/>
                          </a:solidFill>
                        </a:rPr>
                        <a:t>μ</a:t>
                      </a:r>
                      <a:r>
                        <a:rPr lang="pt-BR" b="1" dirty="0" smtClean="0">
                          <a:solidFill>
                            <a:srgbClr val="00B050"/>
                          </a:solidFill>
                        </a:rPr>
                        <a:t>g/</a:t>
                      </a:r>
                      <a:r>
                        <a:rPr lang="pt-BR" b="1" dirty="0" err="1" smtClean="0">
                          <a:solidFill>
                            <a:srgbClr val="00B050"/>
                          </a:solidFill>
                        </a:rPr>
                        <a:t>mL</a:t>
                      </a:r>
                      <a:endParaRPr lang="pt-BR" b="1" dirty="0">
                        <a:solidFill>
                          <a:srgbClr val="00B050"/>
                        </a:solidFill>
                      </a:endParaRPr>
                    </a:p>
                  </a:txBody>
                  <a:tcPr anchor="ctr"/>
                </a:tc>
              </a:tr>
              <a:tr h="7467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smtClean="0">
                          <a:solidFill>
                            <a:schemeClr val="tx1"/>
                          </a:solidFill>
                        </a:rPr>
                        <a:t>2,5 </a:t>
                      </a:r>
                      <a:r>
                        <a:rPr lang="el-GR" b="1" dirty="0" smtClean="0">
                          <a:solidFill>
                            <a:schemeClr val="tx1"/>
                          </a:solidFill>
                        </a:rPr>
                        <a:t>μ</a:t>
                      </a:r>
                      <a:r>
                        <a:rPr lang="pt-BR" b="1" dirty="0" smtClean="0">
                          <a:solidFill>
                            <a:schemeClr val="tx1"/>
                          </a:solidFill>
                        </a:rPr>
                        <a:t>g/</a:t>
                      </a:r>
                      <a:r>
                        <a:rPr lang="pt-BR" b="1" dirty="0" err="1" smtClean="0">
                          <a:solidFill>
                            <a:schemeClr val="tx1"/>
                          </a:solidFill>
                        </a:rPr>
                        <a:t>mL</a:t>
                      </a:r>
                      <a:r>
                        <a:rPr lang="pt-BR" b="1" dirty="0" smtClean="0">
                          <a:solidFill>
                            <a:schemeClr val="tx1"/>
                          </a:solidFill>
                        </a:rPr>
                        <a:t>                  </a:t>
                      </a:r>
                      <a:r>
                        <a:rPr lang="pt-BR" sz="1600" b="1" dirty="0" smtClean="0">
                          <a:solidFill>
                            <a:schemeClr val="tx1"/>
                          </a:solidFill>
                        </a:rPr>
                        <a:t>(</a:t>
                      </a:r>
                      <a:r>
                        <a:rPr lang="pt-BR" sz="1600" b="1" dirty="0" err="1" smtClean="0">
                          <a:solidFill>
                            <a:schemeClr val="tx1"/>
                          </a:solidFill>
                        </a:rPr>
                        <a:t>Bertani</a:t>
                      </a:r>
                      <a:r>
                        <a:rPr lang="pt-BR" sz="1600" b="1" dirty="0" smtClean="0">
                          <a:solidFill>
                            <a:schemeClr val="tx1"/>
                          </a:solidFill>
                        </a:rPr>
                        <a:t> </a:t>
                      </a:r>
                      <a:r>
                        <a:rPr lang="pt-BR" sz="1600" b="1" dirty="0" err="1" smtClean="0">
                          <a:solidFill>
                            <a:schemeClr val="tx1"/>
                          </a:solidFill>
                        </a:rPr>
                        <a:t>el</a:t>
                      </a:r>
                      <a:r>
                        <a:rPr lang="pt-BR" sz="1600" b="1" dirty="0" smtClean="0">
                          <a:solidFill>
                            <a:schemeClr val="tx1"/>
                          </a:solidFill>
                        </a:rPr>
                        <a:t> al., 2005)</a:t>
                      </a:r>
                      <a:endParaRPr lang="pt-BR" sz="1600" b="1" dirty="0">
                        <a:solidFill>
                          <a:schemeClr val="tx1"/>
                        </a:solidFill>
                      </a:endParaRPr>
                    </a:p>
                  </a:txBody>
                  <a:tcPr anchor="ctr"/>
                </a:tc>
              </a:tr>
              <a:tr h="7025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smtClean="0">
                          <a:solidFill>
                            <a:srgbClr val="00B050"/>
                          </a:solidFill>
                        </a:rPr>
                        <a:t>1,6 </a:t>
                      </a:r>
                      <a:r>
                        <a:rPr lang="el-GR" b="1" dirty="0" smtClean="0">
                          <a:solidFill>
                            <a:srgbClr val="00B050"/>
                          </a:solidFill>
                        </a:rPr>
                        <a:t>μ</a:t>
                      </a:r>
                      <a:r>
                        <a:rPr lang="pt-BR" b="1" dirty="0" smtClean="0">
                          <a:solidFill>
                            <a:srgbClr val="00B050"/>
                          </a:solidFill>
                        </a:rPr>
                        <a:t>g/</a:t>
                      </a:r>
                      <a:r>
                        <a:rPr lang="pt-BR" b="1" dirty="0" err="1" smtClean="0">
                          <a:solidFill>
                            <a:srgbClr val="00B050"/>
                          </a:solidFill>
                        </a:rPr>
                        <a:t>mL</a:t>
                      </a:r>
                      <a:endParaRPr lang="pt-BR" b="1" dirty="0" smtClean="0">
                        <a:solidFill>
                          <a:srgbClr val="00B050"/>
                        </a:solidFill>
                      </a:endParaRPr>
                    </a:p>
                    <a:p>
                      <a:pPr algn="ctr"/>
                      <a:endParaRPr lang="pt-BR" b="1" dirty="0">
                        <a:solidFill>
                          <a:srgbClr val="00B050"/>
                        </a:solidFill>
                      </a:endParaRPr>
                    </a:p>
                  </a:txBody>
                  <a:tcPr anchor="ctr"/>
                </a:tc>
              </a:tr>
              <a:tr h="725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smtClean="0">
                          <a:solidFill>
                            <a:srgbClr val="00B050"/>
                          </a:solidFill>
                        </a:rPr>
                        <a:t>2,0 </a:t>
                      </a:r>
                      <a:r>
                        <a:rPr lang="el-GR" b="1" dirty="0" smtClean="0">
                          <a:solidFill>
                            <a:srgbClr val="00B050"/>
                          </a:solidFill>
                        </a:rPr>
                        <a:t>μ</a:t>
                      </a:r>
                      <a:r>
                        <a:rPr lang="pt-BR" b="1" dirty="0" smtClean="0">
                          <a:solidFill>
                            <a:srgbClr val="00B050"/>
                          </a:solidFill>
                        </a:rPr>
                        <a:t>g/</a:t>
                      </a:r>
                      <a:r>
                        <a:rPr lang="pt-BR" b="1" dirty="0" err="1" smtClean="0">
                          <a:solidFill>
                            <a:srgbClr val="00B050"/>
                          </a:solidFill>
                        </a:rPr>
                        <a:t>mL</a:t>
                      </a:r>
                      <a:endParaRPr lang="pt-BR" b="1" dirty="0" smtClean="0">
                        <a:solidFill>
                          <a:srgbClr val="00B050"/>
                        </a:solidFill>
                      </a:endParaRPr>
                    </a:p>
                    <a:p>
                      <a:pPr algn="ctr"/>
                      <a:endParaRPr lang="pt-BR" b="1" dirty="0">
                        <a:solidFill>
                          <a:srgbClr val="00B050"/>
                        </a:solidFill>
                      </a:endParaRPr>
                    </a:p>
                  </a:txBody>
                  <a:tcPr anchor="ctr"/>
                </a:tc>
              </a:tr>
            </a:tbl>
          </a:graphicData>
        </a:graphic>
      </p:graphicFrame>
      <p:sp>
        <p:nvSpPr>
          <p:cNvPr id="2" name="CaixaDeTexto 1"/>
          <p:cNvSpPr txBox="1"/>
          <p:nvPr/>
        </p:nvSpPr>
        <p:spPr>
          <a:xfrm>
            <a:off x="1689784" y="1308749"/>
            <a:ext cx="1832460" cy="615553"/>
          </a:xfrm>
          <a:prstGeom prst="rect">
            <a:avLst/>
          </a:prstGeom>
          <a:noFill/>
        </p:spPr>
        <p:txBody>
          <a:bodyPr wrap="square" rtlCol="0">
            <a:spAutoFit/>
          </a:bodyPr>
          <a:lstStyle/>
          <a:p>
            <a:pPr algn="ctr"/>
            <a:r>
              <a:rPr lang="pt-BR" sz="1700" b="1" dirty="0" err="1" smtClean="0"/>
              <a:t>Etnobotânica</a:t>
            </a:r>
            <a:r>
              <a:rPr lang="pt-BR" sz="1700" b="1" dirty="0" smtClean="0"/>
              <a:t> Quantitativa</a:t>
            </a:r>
            <a:endParaRPr lang="pt-BR" sz="1700" b="1" dirty="0"/>
          </a:p>
        </p:txBody>
      </p:sp>
    </p:spTree>
    <p:extLst>
      <p:ext uri="{BB962C8B-B14F-4D97-AF65-F5344CB8AC3E}">
        <p14:creationId xmlns:p14="http://schemas.microsoft.com/office/powerpoint/2010/main" val="31073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80">
                                          <p:stCondLst>
                                            <p:cond delay="0"/>
                                          </p:stCondLst>
                                        </p:cTn>
                                        <p:tgtEl>
                                          <p:spTgt spid="32"/>
                                        </p:tgtEl>
                                      </p:cBhvr>
                                    </p:animEffect>
                                    <p:anim calcmode="lin" valueType="num">
                                      <p:cBhvr>
                                        <p:cTn id="40"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5" dur="26">
                                          <p:stCondLst>
                                            <p:cond delay="650"/>
                                          </p:stCondLst>
                                        </p:cTn>
                                        <p:tgtEl>
                                          <p:spTgt spid="32"/>
                                        </p:tgtEl>
                                      </p:cBhvr>
                                      <p:to x="100000" y="60000"/>
                                    </p:animScale>
                                    <p:animScale>
                                      <p:cBhvr>
                                        <p:cTn id="46" dur="166" decel="50000">
                                          <p:stCondLst>
                                            <p:cond delay="676"/>
                                          </p:stCondLst>
                                        </p:cTn>
                                        <p:tgtEl>
                                          <p:spTgt spid="32"/>
                                        </p:tgtEl>
                                      </p:cBhvr>
                                      <p:to x="100000" y="100000"/>
                                    </p:animScale>
                                    <p:animScale>
                                      <p:cBhvr>
                                        <p:cTn id="47" dur="26">
                                          <p:stCondLst>
                                            <p:cond delay="1312"/>
                                          </p:stCondLst>
                                        </p:cTn>
                                        <p:tgtEl>
                                          <p:spTgt spid="32"/>
                                        </p:tgtEl>
                                      </p:cBhvr>
                                      <p:to x="100000" y="80000"/>
                                    </p:animScale>
                                    <p:animScale>
                                      <p:cBhvr>
                                        <p:cTn id="48" dur="166" decel="50000">
                                          <p:stCondLst>
                                            <p:cond delay="1338"/>
                                          </p:stCondLst>
                                        </p:cTn>
                                        <p:tgtEl>
                                          <p:spTgt spid="32"/>
                                        </p:tgtEl>
                                      </p:cBhvr>
                                      <p:to x="100000" y="100000"/>
                                    </p:animScale>
                                    <p:animScale>
                                      <p:cBhvr>
                                        <p:cTn id="49" dur="26">
                                          <p:stCondLst>
                                            <p:cond delay="1642"/>
                                          </p:stCondLst>
                                        </p:cTn>
                                        <p:tgtEl>
                                          <p:spTgt spid="32"/>
                                        </p:tgtEl>
                                      </p:cBhvr>
                                      <p:to x="100000" y="90000"/>
                                    </p:animScale>
                                    <p:animScale>
                                      <p:cBhvr>
                                        <p:cTn id="50" dur="166" decel="50000">
                                          <p:stCondLst>
                                            <p:cond delay="1668"/>
                                          </p:stCondLst>
                                        </p:cTn>
                                        <p:tgtEl>
                                          <p:spTgt spid="32"/>
                                        </p:tgtEl>
                                      </p:cBhvr>
                                      <p:to x="100000" y="100000"/>
                                    </p:animScale>
                                    <p:animScale>
                                      <p:cBhvr>
                                        <p:cTn id="51" dur="26">
                                          <p:stCondLst>
                                            <p:cond delay="1808"/>
                                          </p:stCondLst>
                                        </p:cTn>
                                        <p:tgtEl>
                                          <p:spTgt spid="32"/>
                                        </p:tgtEl>
                                      </p:cBhvr>
                                      <p:to x="100000" y="95000"/>
                                    </p:animScale>
                                    <p:animScale>
                                      <p:cBhvr>
                                        <p:cTn id="52" dur="166" decel="50000">
                                          <p:stCondLst>
                                            <p:cond delay="1834"/>
                                          </p:stCondLst>
                                        </p:cTn>
                                        <p:tgtEl>
                                          <p:spTgt spid="32"/>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80">
                                          <p:stCondLst>
                                            <p:cond delay="0"/>
                                          </p:stCondLst>
                                        </p:cTn>
                                        <p:tgtEl>
                                          <p:spTgt spid="33"/>
                                        </p:tgtEl>
                                      </p:cBhvr>
                                    </p:animEffect>
                                    <p:anim calcmode="lin" valueType="num">
                                      <p:cBhvr>
                                        <p:cTn id="5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1" dur="26">
                                          <p:stCondLst>
                                            <p:cond delay="650"/>
                                          </p:stCondLst>
                                        </p:cTn>
                                        <p:tgtEl>
                                          <p:spTgt spid="33"/>
                                        </p:tgtEl>
                                      </p:cBhvr>
                                      <p:to x="100000" y="60000"/>
                                    </p:animScale>
                                    <p:animScale>
                                      <p:cBhvr>
                                        <p:cTn id="62" dur="166" decel="50000">
                                          <p:stCondLst>
                                            <p:cond delay="676"/>
                                          </p:stCondLst>
                                        </p:cTn>
                                        <p:tgtEl>
                                          <p:spTgt spid="33"/>
                                        </p:tgtEl>
                                      </p:cBhvr>
                                      <p:to x="100000" y="100000"/>
                                    </p:animScale>
                                    <p:animScale>
                                      <p:cBhvr>
                                        <p:cTn id="63" dur="26">
                                          <p:stCondLst>
                                            <p:cond delay="1312"/>
                                          </p:stCondLst>
                                        </p:cTn>
                                        <p:tgtEl>
                                          <p:spTgt spid="33"/>
                                        </p:tgtEl>
                                      </p:cBhvr>
                                      <p:to x="100000" y="80000"/>
                                    </p:animScale>
                                    <p:animScale>
                                      <p:cBhvr>
                                        <p:cTn id="64" dur="166" decel="50000">
                                          <p:stCondLst>
                                            <p:cond delay="1338"/>
                                          </p:stCondLst>
                                        </p:cTn>
                                        <p:tgtEl>
                                          <p:spTgt spid="33"/>
                                        </p:tgtEl>
                                      </p:cBhvr>
                                      <p:to x="100000" y="100000"/>
                                    </p:animScale>
                                    <p:animScale>
                                      <p:cBhvr>
                                        <p:cTn id="65" dur="26">
                                          <p:stCondLst>
                                            <p:cond delay="1642"/>
                                          </p:stCondLst>
                                        </p:cTn>
                                        <p:tgtEl>
                                          <p:spTgt spid="33"/>
                                        </p:tgtEl>
                                      </p:cBhvr>
                                      <p:to x="100000" y="90000"/>
                                    </p:animScale>
                                    <p:animScale>
                                      <p:cBhvr>
                                        <p:cTn id="66" dur="166" decel="50000">
                                          <p:stCondLst>
                                            <p:cond delay="1668"/>
                                          </p:stCondLst>
                                        </p:cTn>
                                        <p:tgtEl>
                                          <p:spTgt spid="33"/>
                                        </p:tgtEl>
                                      </p:cBhvr>
                                      <p:to x="100000" y="100000"/>
                                    </p:animScale>
                                    <p:animScale>
                                      <p:cBhvr>
                                        <p:cTn id="67" dur="26">
                                          <p:stCondLst>
                                            <p:cond delay="1808"/>
                                          </p:stCondLst>
                                        </p:cTn>
                                        <p:tgtEl>
                                          <p:spTgt spid="33"/>
                                        </p:tgtEl>
                                      </p:cBhvr>
                                      <p:to x="100000" y="95000"/>
                                    </p:animScale>
                                    <p:animScale>
                                      <p:cBhvr>
                                        <p:cTn id="68" dur="166" decel="50000">
                                          <p:stCondLst>
                                            <p:cond delay="1834"/>
                                          </p:stCondLst>
                                        </p:cTn>
                                        <p:tgtEl>
                                          <p:spTgt spid="3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80">
                                          <p:stCondLst>
                                            <p:cond delay="0"/>
                                          </p:stCondLst>
                                        </p:cTn>
                                        <p:tgtEl>
                                          <p:spTgt spid="2"/>
                                        </p:tgtEl>
                                      </p:cBhvr>
                                    </p:animEffect>
                                    <p:anim calcmode="lin" valueType="num">
                                      <p:cBhvr>
                                        <p:cTn id="7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77" dur="26">
                                          <p:stCondLst>
                                            <p:cond delay="650"/>
                                          </p:stCondLst>
                                        </p:cTn>
                                        <p:tgtEl>
                                          <p:spTgt spid="2"/>
                                        </p:tgtEl>
                                      </p:cBhvr>
                                      <p:to x="100000" y="60000"/>
                                    </p:animScale>
                                    <p:animScale>
                                      <p:cBhvr>
                                        <p:cTn id="78" dur="166" decel="50000">
                                          <p:stCondLst>
                                            <p:cond delay="676"/>
                                          </p:stCondLst>
                                        </p:cTn>
                                        <p:tgtEl>
                                          <p:spTgt spid="2"/>
                                        </p:tgtEl>
                                      </p:cBhvr>
                                      <p:to x="100000" y="100000"/>
                                    </p:animScale>
                                    <p:animScale>
                                      <p:cBhvr>
                                        <p:cTn id="79" dur="26">
                                          <p:stCondLst>
                                            <p:cond delay="1312"/>
                                          </p:stCondLst>
                                        </p:cTn>
                                        <p:tgtEl>
                                          <p:spTgt spid="2"/>
                                        </p:tgtEl>
                                      </p:cBhvr>
                                      <p:to x="100000" y="80000"/>
                                    </p:animScale>
                                    <p:animScale>
                                      <p:cBhvr>
                                        <p:cTn id="80" dur="166" decel="50000">
                                          <p:stCondLst>
                                            <p:cond delay="1338"/>
                                          </p:stCondLst>
                                        </p:cTn>
                                        <p:tgtEl>
                                          <p:spTgt spid="2"/>
                                        </p:tgtEl>
                                      </p:cBhvr>
                                      <p:to x="100000" y="100000"/>
                                    </p:animScale>
                                    <p:animScale>
                                      <p:cBhvr>
                                        <p:cTn id="81" dur="26">
                                          <p:stCondLst>
                                            <p:cond delay="1642"/>
                                          </p:stCondLst>
                                        </p:cTn>
                                        <p:tgtEl>
                                          <p:spTgt spid="2"/>
                                        </p:tgtEl>
                                      </p:cBhvr>
                                      <p:to x="100000" y="90000"/>
                                    </p:animScale>
                                    <p:animScale>
                                      <p:cBhvr>
                                        <p:cTn id="82" dur="166" decel="50000">
                                          <p:stCondLst>
                                            <p:cond delay="1668"/>
                                          </p:stCondLst>
                                        </p:cTn>
                                        <p:tgtEl>
                                          <p:spTgt spid="2"/>
                                        </p:tgtEl>
                                      </p:cBhvr>
                                      <p:to x="100000" y="100000"/>
                                    </p:animScale>
                                    <p:animScale>
                                      <p:cBhvr>
                                        <p:cTn id="83" dur="26">
                                          <p:stCondLst>
                                            <p:cond delay="1808"/>
                                          </p:stCondLst>
                                        </p:cTn>
                                        <p:tgtEl>
                                          <p:spTgt spid="2"/>
                                        </p:tgtEl>
                                      </p:cBhvr>
                                      <p:to x="100000" y="95000"/>
                                    </p:animScale>
                                    <p:animScale>
                                      <p:cBhvr>
                                        <p:cTn id="84" dur="166" decel="50000">
                                          <p:stCondLst>
                                            <p:cond delay="1834"/>
                                          </p:stCondLst>
                                        </p:cTn>
                                        <p:tgtEl>
                                          <p:spTgt spid="2"/>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down)">
                                      <p:cBhvr>
                                        <p:cTn id="89" dur="580">
                                          <p:stCondLst>
                                            <p:cond delay="0"/>
                                          </p:stCondLst>
                                        </p:cTn>
                                        <p:tgtEl>
                                          <p:spTgt spid="34"/>
                                        </p:tgtEl>
                                      </p:cBhvr>
                                    </p:animEffect>
                                    <p:anim calcmode="lin" valueType="num">
                                      <p:cBhvr>
                                        <p:cTn id="9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95" dur="26">
                                          <p:stCondLst>
                                            <p:cond delay="650"/>
                                          </p:stCondLst>
                                        </p:cTn>
                                        <p:tgtEl>
                                          <p:spTgt spid="34"/>
                                        </p:tgtEl>
                                      </p:cBhvr>
                                      <p:to x="100000" y="60000"/>
                                    </p:animScale>
                                    <p:animScale>
                                      <p:cBhvr>
                                        <p:cTn id="96" dur="166" decel="50000">
                                          <p:stCondLst>
                                            <p:cond delay="676"/>
                                          </p:stCondLst>
                                        </p:cTn>
                                        <p:tgtEl>
                                          <p:spTgt spid="34"/>
                                        </p:tgtEl>
                                      </p:cBhvr>
                                      <p:to x="100000" y="100000"/>
                                    </p:animScale>
                                    <p:animScale>
                                      <p:cBhvr>
                                        <p:cTn id="97" dur="26">
                                          <p:stCondLst>
                                            <p:cond delay="1312"/>
                                          </p:stCondLst>
                                        </p:cTn>
                                        <p:tgtEl>
                                          <p:spTgt spid="34"/>
                                        </p:tgtEl>
                                      </p:cBhvr>
                                      <p:to x="100000" y="80000"/>
                                    </p:animScale>
                                    <p:animScale>
                                      <p:cBhvr>
                                        <p:cTn id="98" dur="166" decel="50000">
                                          <p:stCondLst>
                                            <p:cond delay="1338"/>
                                          </p:stCondLst>
                                        </p:cTn>
                                        <p:tgtEl>
                                          <p:spTgt spid="34"/>
                                        </p:tgtEl>
                                      </p:cBhvr>
                                      <p:to x="100000" y="100000"/>
                                    </p:animScale>
                                    <p:animScale>
                                      <p:cBhvr>
                                        <p:cTn id="99" dur="26">
                                          <p:stCondLst>
                                            <p:cond delay="1642"/>
                                          </p:stCondLst>
                                        </p:cTn>
                                        <p:tgtEl>
                                          <p:spTgt spid="34"/>
                                        </p:tgtEl>
                                      </p:cBhvr>
                                      <p:to x="100000" y="90000"/>
                                    </p:animScale>
                                    <p:animScale>
                                      <p:cBhvr>
                                        <p:cTn id="100" dur="166" decel="50000">
                                          <p:stCondLst>
                                            <p:cond delay="1668"/>
                                          </p:stCondLst>
                                        </p:cTn>
                                        <p:tgtEl>
                                          <p:spTgt spid="34"/>
                                        </p:tgtEl>
                                      </p:cBhvr>
                                      <p:to x="100000" y="100000"/>
                                    </p:animScale>
                                    <p:animScale>
                                      <p:cBhvr>
                                        <p:cTn id="101" dur="26">
                                          <p:stCondLst>
                                            <p:cond delay="1808"/>
                                          </p:stCondLst>
                                        </p:cTn>
                                        <p:tgtEl>
                                          <p:spTgt spid="34"/>
                                        </p:tgtEl>
                                      </p:cBhvr>
                                      <p:to x="100000" y="95000"/>
                                    </p:animScale>
                                    <p:animScale>
                                      <p:cBhvr>
                                        <p:cTn id="102" dur="166" decel="50000">
                                          <p:stCondLst>
                                            <p:cond delay="1834"/>
                                          </p:stCondLst>
                                        </p:cTn>
                                        <p:tgtEl>
                                          <p:spTgt spid="34"/>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500"/>
                                        <p:tgtEl>
                                          <p:spTgt spid="1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500"/>
                                        <p:tgtEl>
                                          <p:spTgt spid="3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fade">
                                      <p:cBhvr>
                                        <p:cTn id="116" dur="500"/>
                                        <p:tgtEl>
                                          <p:spTgt spid="36"/>
                                        </p:tgtEl>
                                      </p:cBhvr>
                                    </p:animEffect>
                                  </p:childTnLst>
                                </p:cTn>
                              </p:par>
                              <p:par>
                                <p:cTn id="117" presetID="10"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8" grpId="0" animBg="1"/>
      <p:bldP spid="32" grpId="0" animBg="1"/>
      <p:bldP spid="33" grpId="0"/>
      <p:bldP spid="35" grpId="0" animBg="1"/>
      <p:bldP spid="36"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Meus documentos\Minhas imagens\Album Danilo ORIXI\Plantas\Saracuramirá\Melhores\Saracuramirá (12).JPG"/>
          <p:cNvPicPr>
            <a:picLocks noChangeAspect="1" noChangeArrowheads="1"/>
          </p:cNvPicPr>
          <p:nvPr/>
        </p:nvPicPr>
        <p:blipFill>
          <a:blip r:embed="rId3" cstate="print">
            <a:extLst>
              <a:ext uri="{28A0092B-C50C-407E-A947-70E740481C1C}">
                <a14:useLocalDpi xmlns:a14="http://schemas.microsoft.com/office/drawing/2010/main" val="0"/>
              </a:ext>
            </a:extLst>
          </a:blip>
          <a:srcRect t="30632"/>
          <a:stretch>
            <a:fillRect/>
          </a:stretch>
        </p:blipFill>
        <p:spPr bwMode="auto">
          <a:xfrm>
            <a:off x="3156711" y="2310433"/>
            <a:ext cx="2951651" cy="153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6" name="Text Box 4"/>
          <p:cNvSpPr txBox="1">
            <a:spLocks noChangeArrowheads="1"/>
          </p:cNvSpPr>
          <p:nvPr/>
        </p:nvSpPr>
        <p:spPr bwMode="auto">
          <a:xfrm>
            <a:off x="1898463" y="1733655"/>
            <a:ext cx="5547636" cy="477054"/>
          </a:xfrm>
          <a:prstGeom prst="rect">
            <a:avLst/>
          </a:prstGeom>
          <a:solidFill>
            <a:srgbClr val="FFFFCC"/>
          </a:solidFill>
          <a:ln>
            <a:noFill/>
          </a:ln>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spcBef>
                <a:spcPct val="50000"/>
              </a:spcBef>
            </a:pPr>
            <a:r>
              <a:rPr lang="pt-BR" altLang="pt-BR" sz="2500" b="1" i="1" dirty="0" err="1">
                <a:solidFill>
                  <a:srgbClr val="C00000"/>
                </a:solidFill>
              </a:rPr>
              <a:t>Ampelozizyphus</a:t>
            </a:r>
            <a:r>
              <a:rPr lang="pt-BR" altLang="pt-BR" sz="2500" b="1" i="1" dirty="0">
                <a:solidFill>
                  <a:srgbClr val="C00000"/>
                </a:solidFill>
              </a:rPr>
              <a:t> </a:t>
            </a:r>
            <a:r>
              <a:rPr lang="pt-BR" altLang="pt-BR" sz="2500" b="1" i="1" dirty="0" err="1" smtClean="0">
                <a:solidFill>
                  <a:srgbClr val="C00000"/>
                </a:solidFill>
              </a:rPr>
              <a:t>amazonicus</a:t>
            </a:r>
            <a:endParaRPr lang="pt-BR" altLang="pt-BR" sz="2000" dirty="0"/>
          </a:p>
        </p:txBody>
      </p:sp>
      <p:sp>
        <p:nvSpPr>
          <p:cNvPr id="376844" name="Line 12"/>
          <p:cNvSpPr>
            <a:spLocks noChangeShapeType="1"/>
          </p:cNvSpPr>
          <p:nvPr/>
        </p:nvSpPr>
        <p:spPr bwMode="auto">
          <a:xfrm flipH="1">
            <a:off x="4623224" y="3887115"/>
            <a:ext cx="0" cy="576262"/>
          </a:xfrm>
          <a:prstGeom prst="line">
            <a:avLst/>
          </a:prstGeom>
          <a:noFill/>
          <a:ln w="76200">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76845" name="Text Box 13"/>
          <p:cNvSpPr txBox="1">
            <a:spLocks noChangeArrowheads="1"/>
          </p:cNvSpPr>
          <p:nvPr/>
        </p:nvSpPr>
        <p:spPr bwMode="auto">
          <a:xfrm>
            <a:off x="2200064" y="374900"/>
            <a:ext cx="4886560"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spcBef>
                <a:spcPct val="50000"/>
              </a:spcBef>
            </a:pPr>
            <a:r>
              <a:rPr lang="en-US" altLang="pt-BR" sz="2800" b="1" dirty="0" smtClean="0"/>
              <a:t>UNA GRAN PARADOJA  ?!?</a:t>
            </a:r>
            <a:endParaRPr lang="pt-BR" altLang="pt-BR" sz="2800" b="1" dirty="0"/>
          </a:p>
        </p:txBody>
      </p:sp>
      <p:sp>
        <p:nvSpPr>
          <p:cNvPr id="4" name="CaixaDeTexto 3"/>
          <p:cNvSpPr txBox="1"/>
          <p:nvPr/>
        </p:nvSpPr>
        <p:spPr>
          <a:xfrm>
            <a:off x="2091585" y="4490673"/>
            <a:ext cx="5160865" cy="830997"/>
          </a:xfrm>
          <a:prstGeom prst="rect">
            <a:avLst/>
          </a:prstGeom>
          <a:noFill/>
        </p:spPr>
        <p:txBody>
          <a:bodyPr wrap="square" rtlCol="0">
            <a:spAutoFit/>
          </a:bodyPr>
          <a:lstStyle/>
          <a:p>
            <a:pPr algn="ctr"/>
            <a:r>
              <a:rPr lang="es-ES" sz="2400" b="1" dirty="0" smtClean="0"/>
              <a:t>Conocida por sus usos depurativos</a:t>
            </a:r>
            <a:r>
              <a:rPr lang="es-ES" sz="2400" b="1" dirty="0"/>
              <a:t>, </a:t>
            </a:r>
            <a:r>
              <a:rPr lang="es-ES" sz="2400" b="1" dirty="0" smtClean="0"/>
              <a:t>tónicos, energéticos </a:t>
            </a:r>
            <a:r>
              <a:rPr lang="es-ES" sz="2400" b="1" dirty="0"/>
              <a:t>y revitalizantes</a:t>
            </a:r>
            <a:endParaRPr lang="pt-BR" sz="2400" b="1" dirty="0"/>
          </a:p>
        </p:txBody>
      </p:sp>
      <p:sp>
        <p:nvSpPr>
          <p:cNvPr id="5" name="Retângulo 4"/>
          <p:cNvSpPr/>
          <p:nvPr/>
        </p:nvSpPr>
        <p:spPr>
          <a:xfrm>
            <a:off x="2573187" y="5774656"/>
            <a:ext cx="4157228" cy="523220"/>
          </a:xfrm>
          <a:prstGeom prst="rect">
            <a:avLst/>
          </a:prstGeom>
          <a:solidFill>
            <a:schemeClr val="accent2">
              <a:lumMod val="60000"/>
              <a:lumOff val="40000"/>
            </a:schemeClr>
          </a:solidFill>
        </p:spPr>
        <p:txBody>
          <a:bodyPr wrap="none">
            <a:spAutoFit/>
          </a:bodyPr>
          <a:lstStyle/>
          <a:p>
            <a:r>
              <a:rPr lang="es-ES" sz="2800" b="1" dirty="0" smtClean="0"/>
              <a:t>POTENCIAL ADAPTÓGENO </a:t>
            </a:r>
            <a:endParaRPr lang="pt-BR" sz="2800" b="1" dirty="0"/>
          </a:p>
        </p:txBody>
      </p:sp>
    </p:spTree>
    <p:extLst>
      <p:ext uri="{BB962C8B-B14F-4D97-AF65-F5344CB8AC3E}">
        <p14:creationId xmlns:p14="http://schemas.microsoft.com/office/powerpoint/2010/main" val="41188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6836"/>
                                        </p:tgtEl>
                                        <p:attrNameLst>
                                          <p:attrName>style.visibility</p:attrName>
                                        </p:attrNameLst>
                                      </p:cBhvr>
                                      <p:to>
                                        <p:strVal val="visible"/>
                                      </p:to>
                                    </p:set>
                                    <p:animEffect transition="in" filter="fade">
                                      <p:cBhvr>
                                        <p:cTn id="12" dur="1000"/>
                                        <p:tgtEl>
                                          <p:spTgt spid="376836"/>
                                        </p:tgtEl>
                                      </p:cBhvr>
                                    </p:animEffect>
                                    <p:anim calcmode="lin" valueType="num">
                                      <p:cBhvr>
                                        <p:cTn id="13" dur="1000" fill="hold"/>
                                        <p:tgtEl>
                                          <p:spTgt spid="376836"/>
                                        </p:tgtEl>
                                        <p:attrNameLst>
                                          <p:attrName>ppt_x</p:attrName>
                                        </p:attrNameLst>
                                      </p:cBhvr>
                                      <p:tavLst>
                                        <p:tav tm="0">
                                          <p:val>
                                            <p:strVal val="#ppt_x"/>
                                          </p:val>
                                        </p:tav>
                                        <p:tav tm="100000">
                                          <p:val>
                                            <p:strVal val="#ppt_x"/>
                                          </p:val>
                                        </p:tav>
                                      </p:tavLst>
                                    </p:anim>
                                    <p:anim calcmode="lin" valueType="num">
                                      <p:cBhvr>
                                        <p:cTn id="14" dur="1000" fill="hold"/>
                                        <p:tgtEl>
                                          <p:spTgt spid="3768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6844"/>
                                        </p:tgtEl>
                                        <p:attrNameLst>
                                          <p:attrName>style.visibility</p:attrName>
                                        </p:attrNameLst>
                                      </p:cBhvr>
                                      <p:to>
                                        <p:strVal val="visible"/>
                                      </p:to>
                                    </p:set>
                                    <p:animEffect transition="in" filter="fade">
                                      <p:cBhvr>
                                        <p:cTn id="17" dur="1000"/>
                                        <p:tgtEl>
                                          <p:spTgt spid="376844"/>
                                        </p:tgtEl>
                                      </p:cBhvr>
                                    </p:animEffect>
                                    <p:anim calcmode="lin" valueType="num">
                                      <p:cBhvr>
                                        <p:cTn id="18" dur="1000" fill="hold"/>
                                        <p:tgtEl>
                                          <p:spTgt spid="376844"/>
                                        </p:tgtEl>
                                        <p:attrNameLst>
                                          <p:attrName>ppt_x</p:attrName>
                                        </p:attrNameLst>
                                      </p:cBhvr>
                                      <p:tavLst>
                                        <p:tav tm="0">
                                          <p:val>
                                            <p:strVal val="#ppt_x"/>
                                          </p:val>
                                        </p:tav>
                                        <p:tav tm="100000">
                                          <p:val>
                                            <p:strVal val="#ppt_x"/>
                                          </p:val>
                                        </p:tav>
                                      </p:tavLst>
                                    </p:anim>
                                    <p:anim calcmode="lin" valueType="num">
                                      <p:cBhvr>
                                        <p:cTn id="19" dur="1000" fill="hold"/>
                                        <p:tgtEl>
                                          <p:spTgt spid="3768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ircle(in)">
                                      <p:cBhvr>
                                        <p:cTn id="2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p:bldP spid="376844" grpId="0" animBg="1"/>
      <p:bldP spid="4"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 descr="C:\Meus documentos\Minhas imagens\Album Danilo ORIXI\Plantas\Saracuramirá\Saracura Preparo (10).JPG"/>
          <p:cNvPicPr>
            <a:picLocks noChangeAspect="1" noChangeArrowheads="1"/>
          </p:cNvPicPr>
          <p:nvPr/>
        </p:nvPicPr>
        <p:blipFill>
          <a:blip r:embed="rId3" cstate="print">
            <a:extLst>
              <a:ext uri="{28A0092B-C50C-407E-A947-70E740481C1C}">
                <a14:useLocalDpi xmlns:a14="http://schemas.microsoft.com/office/drawing/2010/main" val="0"/>
              </a:ext>
            </a:extLst>
          </a:blip>
          <a:srcRect l="4636" t="4138" r="7701" b="9195"/>
          <a:stretch>
            <a:fillRect/>
          </a:stretch>
        </p:blipFill>
        <p:spPr bwMode="auto">
          <a:xfrm>
            <a:off x="2830967" y="2565924"/>
            <a:ext cx="2443280" cy="322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descr="C:\Meus documentos\Minhas imagens\Album Danilo ORIXI\Plantas\Saracuramirá\Saracura Preparo (11).JPG"/>
          <p:cNvPicPr>
            <a:picLocks noChangeAspect="1" noChangeArrowheads="1"/>
          </p:cNvPicPr>
          <p:nvPr/>
        </p:nvPicPr>
        <p:blipFill>
          <a:blip r:embed="rId4" cstate="print">
            <a:extLst>
              <a:ext uri="{28A0092B-C50C-407E-A947-70E740481C1C}">
                <a14:useLocalDpi xmlns:a14="http://schemas.microsoft.com/office/drawing/2010/main" val="0"/>
              </a:ext>
            </a:extLst>
          </a:blip>
          <a:srcRect t="11723"/>
          <a:stretch>
            <a:fillRect/>
          </a:stretch>
        </p:blipFill>
        <p:spPr bwMode="auto">
          <a:xfrm>
            <a:off x="5793640" y="2360065"/>
            <a:ext cx="2657263" cy="312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descr="C:\Meus documentos\Minhas imagens\Album Danilo ORIXI\Plantas\Saracuramirá\Saracura Preparo (15).JPG"/>
          <p:cNvPicPr>
            <a:picLocks noChangeAspect="1" noChangeArrowheads="1"/>
          </p:cNvPicPr>
          <p:nvPr/>
        </p:nvPicPr>
        <p:blipFill>
          <a:blip r:embed="rId5" cstate="print">
            <a:extLst>
              <a:ext uri="{28A0092B-C50C-407E-A947-70E740481C1C}">
                <a14:useLocalDpi xmlns:a14="http://schemas.microsoft.com/office/drawing/2010/main" val="0"/>
              </a:ext>
            </a:extLst>
          </a:blip>
          <a:srcRect l="23212" t="23183" r="48547" b="23233"/>
          <a:stretch>
            <a:fillRect/>
          </a:stretch>
        </p:blipFill>
        <p:spPr bwMode="auto">
          <a:xfrm>
            <a:off x="632092" y="2589660"/>
            <a:ext cx="2198875" cy="312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4"/>
          <p:cNvSpPr txBox="1">
            <a:spLocks noChangeArrowheads="1"/>
          </p:cNvSpPr>
          <p:nvPr/>
        </p:nvSpPr>
        <p:spPr bwMode="auto">
          <a:xfrm>
            <a:off x="0" y="694451"/>
            <a:ext cx="9143999" cy="415498"/>
          </a:xfrm>
          <a:prstGeom prst="rect">
            <a:avLst/>
          </a:prstGeom>
          <a:solidFill>
            <a:schemeClr val="bg1"/>
          </a:solidFill>
          <a:ln>
            <a:solidFill>
              <a:srgbClr val="00B050"/>
            </a:solidFill>
          </a:ln>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spcBef>
                <a:spcPct val="50000"/>
              </a:spcBef>
            </a:pPr>
            <a:r>
              <a:rPr lang="en-US" altLang="pt-BR" sz="2100" b="1" dirty="0" err="1" smtClean="0"/>
              <a:t>Conocida</a:t>
            </a:r>
            <a:r>
              <a:rPr lang="en-US" altLang="pt-BR" sz="2100" b="1" dirty="0" smtClean="0"/>
              <a:t> </a:t>
            </a:r>
            <a:r>
              <a:rPr lang="en-US" altLang="pt-BR" sz="2100" b="1" dirty="0" err="1" smtClean="0"/>
              <a:t>como</a:t>
            </a:r>
            <a:r>
              <a:rPr lang="en-US" altLang="pt-BR" sz="2100" b="1" dirty="0" smtClean="0"/>
              <a:t> “</a:t>
            </a:r>
            <a:r>
              <a:rPr lang="en-US" altLang="pt-BR" sz="2100" b="1" dirty="0" err="1" smtClean="0"/>
              <a:t>cervezita</a:t>
            </a:r>
            <a:r>
              <a:rPr lang="en-US" altLang="pt-BR" sz="2100" b="1" dirty="0" smtClean="0"/>
              <a:t>” o “</a:t>
            </a:r>
            <a:r>
              <a:rPr lang="en-US" altLang="pt-BR" sz="2100" b="1" dirty="0" err="1" smtClean="0"/>
              <a:t>cerveza</a:t>
            </a:r>
            <a:r>
              <a:rPr lang="en-US" altLang="pt-BR" sz="2100" b="1" dirty="0" smtClean="0"/>
              <a:t> de </a:t>
            </a:r>
            <a:r>
              <a:rPr lang="en-US" altLang="pt-BR" sz="2100" b="1" dirty="0" err="1" smtClean="0"/>
              <a:t>indio</a:t>
            </a:r>
            <a:r>
              <a:rPr lang="en-US" altLang="pt-BR" sz="2100" b="1" dirty="0" smtClean="0"/>
              <a:t>”</a:t>
            </a:r>
          </a:p>
        </p:txBody>
      </p:sp>
      <p:sp>
        <p:nvSpPr>
          <p:cNvPr id="62467" name="Rectangle 3"/>
          <p:cNvSpPr>
            <a:spLocks noGrp="1" noChangeArrowheads="1"/>
          </p:cNvSpPr>
          <p:nvPr>
            <p:ph type="title"/>
          </p:nvPr>
        </p:nvSpPr>
        <p:spPr>
          <a:xfrm>
            <a:off x="1976015" y="126"/>
            <a:ext cx="5344675" cy="649287"/>
          </a:xfrm>
          <a:solidFill>
            <a:schemeClr val="bg1"/>
          </a:solidFill>
          <a:ln w="38100">
            <a:solidFill>
              <a:srgbClr val="00B050"/>
            </a:solidFill>
          </a:ln>
        </p:spPr>
        <p:txBody>
          <a:bodyPr/>
          <a:lstStyle/>
          <a:p>
            <a:pPr algn="ctr"/>
            <a:r>
              <a:rPr lang="pt-BR" altLang="pt-BR" sz="3200" b="1" i="1" dirty="0" err="1">
                <a:solidFill>
                  <a:srgbClr val="800000"/>
                </a:solidFill>
              </a:rPr>
              <a:t>Ampelozizyphus</a:t>
            </a:r>
            <a:r>
              <a:rPr lang="pt-BR" altLang="pt-BR" sz="3200" b="1" i="1" dirty="0">
                <a:solidFill>
                  <a:srgbClr val="800000"/>
                </a:solidFill>
              </a:rPr>
              <a:t> </a:t>
            </a:r>
            <a:r>
              <a:rPr lang="pt-BR" altLang="pt-BR" sz="3200" b="1" i="1" dirty="0" err="1">
                <a:solidFill>
                  <a:srgbClr val="800000"/>
                </a:solidFill>
              </a:rPr>
              <a:t>amazonicus</a:t>
            </a:r>
            <a:endParaRPr lang="pt-BR" altLang="pt-BR" sz="3200" b="1" dirty="0" smtClean="0">
              <a:solidFill>
                <a:srgbClr val="C00000"/>
              </a:solidFill>
            </a:endParaRPr>
          </a:p>
        </p:txBody>
      </p:sp>
      <p:sp>
        <p:nvSpPr>
          <p:cNvPr id="62470" name="CaixaDeTexto 1"/>
          <p:cNvSpPr txBox="1">
            <a:spLocks noChangeArrowheads="1"/>
          </p:cNvSpPr>
          <p:nvPr/>
        </p:nvSpPr>
        <p:spPr bwMode="auto">
          <a:xfrm>
            <a:off x="11529498" y="2062163"/>
            <a:ext cx="511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r>
              <a:rPr lang="pt-BR" altLang="pt-BR" sz="1800" b="1"/>
              <a:t>8 Sistemas corporais (CIDs)</a:t>
            </a:r>
          </a:p>
          <a:p>
            <a:pPr algn="ctr"/>
            <a:r>
              <a:rPr lang="pt-BR" altLang="pt-BR" sz="1800" b="1"/>
              <a:t>15 Propriedades de Uso</a:t>
            </a:r>
          </a:p>
        </p:txBody>
      </p:sp>
      <p:pic>
        <p:nvPicPr>
          <p:cNvPr id="9"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 r="2027" b="2218"/>
          <a:stretch/>
        </p:blipFill>
        <p:spPr bwMode="auto">
          <a:xfrm>
            <a:off x="526526" y="2080605"/>
            <a:ext cx="4835576" cy="46599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Oval 10"/>
          <p:cNvSpPr>
            <a:spLocks noChangeArrowheads="1"/>
          </p:cNvSpPr>
          <p:nvPr/>
        </p:nvSpPr>
        <p:spPr bwMode="auto">
          <a:xfrm>
            <a:off x="1816233" y="2070351"/>
            <a:ext cx="1381421" cy="1231900"/>
          </a:xfrm>
          <a:prstGeom prst="ellipse">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altLang="pt-BR"/>
          </a:p>
        </p:txBody>
      </p:sp>
      <p:sp>
        <p:nvSpPr>
          <p:cNvPr id="11" name="Oval 10"/>
          <p:cNvSpPr>
            <a:spLocks noChangeArrowheads="1"/>
          </p:cNvSpPr>
          <p:nvPr/>
        </p:nvSpPr>
        <p:spPr bwMode="auto">
          <a:xfrm>
            <a:off x="424105" y="4260665"/>
            <a:ext cx="1584325" cy="255905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altLang="pt-BR"/>
          </a:p>
        </p:txBody>
      </p:sp>
      <p:sp>
        <p:nvSpPr>
          <p:cNvPr id="12" name="CaixaDeTexto 1"/>
          <p:cNvSpPr txBox="1">
            <a:spLocks noChangeArrowheads="1"/>
          </p:cNvSpPr>
          <p:nvPr/>
        </p:nvSpPr>
        <p:spPr bwMode="auto">
          <a:xfrm>
            <a:off x="536153" y="3202420"/>
            <a:ext cx="143986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r>
              <a:rPr lang="pt-BR" altLang="pt-BR" sz="1700" b="1" i="1" dirty="0" err="1" smtClean="0">
                <a:solidFill>
                  <a:srgbClr val="C00000"/>
                </a:solidFill>
              </a:rPr>
              <a:t>Porción</a:t>
            </a:r>
            <a:r>
              <a:rPr lang="pt-BR" altLang="pt-BR" sz="1700" b="1" i="1" dirty="0" smtClean="0">
                <a:solidFill>
                  <a:srgbClr val="C00000"/>
                </a:solidFill>
              </a:rPr>
              <a:t> </a:t>
            </a:r>
            <a:r>
              <a:rPr lang="pt-BR" altLang="pt-BR" sz="1700" b="1" i="1" dirty="0">
                <a:solidFill>
                  <a:srgbClr val="C00000"/>
                </a:solidFill>
              </a:rPr>
              <a:t>Polar</a:t>
            </a:r>
          </a:p>
        </p:txBody>
      </p:sp>
      <p:sp>
        <p:nvSpPr>
          <p:cNvPr id="13" name="CaixaDeTexto 8"/>
          <p:cNvSpPr txBox="1">
            <a:spLocks noChangeArrowheads="1"/>
          </p:cNvSpPr>
          <p:nvPr/>
        </p:nvSpPr>
        <p:spPr bwMode="auto">
          <a:xfrm>
            <a:off x="3570897" y="4871543"/>
            <a:ext cx="14398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lgn="ctr"/>
            <a:r>
              <a:rPr lang="pt-BR" altLang="pt-BR" sz="1700" b="1" i="1" dirty="0" err="1" smtClean="0">
                <a:solidFill>
                  <a:schemeClr val="tx2">
                    <a:lumMod val="50000"/>
                  </a:schemeClr>
                </a:solidFill>
              </a:rPr>
              <a:t>Porción</a:t>
            </a:r>
            <a:r>
              <a:rPr lang="pt-BR" altLang="pt-BR" sz="1700" b="1" i="1" dirty="0" smtClean="0">
                <a:solidFill>
                  <a:schemeClr val="tx2">
                    <a:lumMod val="50000"/>
                  </a:schemeClr>
                </a:solidFill>
              </a:rPr>
              <a:t> </a:t>
            </a:r>
            <a:r>
              <a:rPr lang="pt-BR" altLang="pt-BR" sz="1700" b="1" i="1" dirty="0">
                <a:solidFill>
                  <a:schemeClr val="tx2">
                    <a:lumMod val="50000"/>
                  </a:schemeClr>
                </a:solidFill>
              </a:rPr>
              <a:t>Apolar</a:t>
            </a:r>
          </a:p>
        </p:txBody>
      </p:sp>
      <p:pic>
        <p:nvPicPr>
          <p:cNvPr id="15"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b="23870"/>
          <a:stretch/>
        </p:blipFill>
        <p:spPr bwMode="auto">
          <a:xfrm>
            <a:off x="5335525" y="3044591"/>
            <a:ext cx="3313113" cy="252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
          <p:cNvSpPr txBox="1">
            <a:spLocks noChangeArrowheads="1"/>
          </p:cNvSpPr>
          <p:nvPr/>
        </p:nvSpPr>
        <p:spPr bwMode="auto">
          <a:xfrm>
            <a:off x="536927" y="1217255"/>
            <a:ext cx="4313765" cy="769441"/>
          </a:xfrm>
          <a:prstGeom prst="rect">
            <a:avLst/>
          </a:prstGeom>
          <a:solidFill>
            <a:schemeClr val="bg1"/>
          </a:solidFill>
          <a:ln>
            <a:solidFill>
              <a:srgbClr val="00B050"/>
            </a:solidFill>
          </a:ln>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spcBef>
                <a:spcPct val="50000"/>
              </a:spcBef>
            </a:pPr>
            <a:r>
              <a:rPr lang="en-US" altLang="pt-BR" sz="2000" b="1" dirty="0" smtClean="0">
                <a:latin typeface="Comic Sans MS" pitchFamily="66" charset="0"/>
                <a:cs typeface="Arial" pitchFamily="34" charset="0"/>
              </a:rPr>
              <a:t>    ► </a:t>
            </a:r>
            <a:r>
              <a:rPr lang="pt-BR" altLang="pt-BR" sz="2000" b="1" dirty="0" smtClean="0">
                <a:latin typeface="Comic Sans MS" pitchFamily="66" charset="0"/>
                <a:sym typeface="Wingdings 3" pitchFamily="18" charset="2"/>
              </a:rPr>
              <a:t>SAPONINAS </a:t>
            </a:r>
          </a:p>
          <a:p>
            <a:pPr>
              <a:spcBef>
                <a:spcPct val="50000"/>
              </a:spcBef>
            </a:pPr>
            <a:r>
              <a:rPr lang="pt-BR" altLang="pt-BR" sz="1600" b="1" dirty="0" smtClean="0"/>
              <a:t>    </a:t>
            </a:r>
            <a:r>
              <a:rPr lang="pt-BR" altLang="pt-BR" sz="1600" b="1" u="sng" dirty="0" smtClean="0"/>
              <a:t>Núcleo </a:t>
            </a:r>
            <a:r>
              <a:rPr lang="pt-BR" altLang="pt-BR" sz="1600" b="1" u="sng" dirty="0" err="1" smtClean="0"/>
              <a:t>Triterpénico</a:t>
            </a:r>
            <a:r>
              <a:rPr lang="pt-BR" altLang="pt-BR" sz="1600" b="1" u="sng" dirty="0" smtClean="0"/>
              <a:t> </a:t>
            </a:r>
            <a:r>
              <a:rPr lang="pt-BR" altLang="pt-BR" sz="1600" b="1" u="sng" dirty="0" err="1" smtClean="0"/>
              <a:t>Damarânico</a:t>
            </a:r>
            <a:endParaRPr lang="pt-BR" altLang="pt-BR" sz="1600" b="1" dirty="0"/>
          </a:p>
        </p:txBody>
      </p:sp>
      <p:sp>
        <p:nvSpPr>
          <p:cNvPr id="20" name="Text Box 4"/>
          <p:cNvSpPr txBox="1">
            <a:spLocks noChangeArrowheads="1"/>
          </p:cNvSpPr>
          <p:nvPr/>
        </p:nvSpPr>
        <p:spPr bwMode="auto">
          <a:xfrm>
            <a:off x="5388269" y="2007702"/>
            <a:ext cx="3764881" cy="810478"/>
          </a:xfrm>
          <a:prstGeom prst="rect">
            <a:avLst/>
          </a:prstGeom>
          <a:solidFill>
            <a:schemeClr val="bg1"/>
          </a:solidFill>
          <a:ln>
            <a:solidFill>
              <a:srgbClr val="00B050"/>
            </a:solidFill>
          </a:ln>
          <a:extLst/>
        </p:spPr>
        <p:txBody>
          <a:bodyPr wrap="square">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pPr>
              <a:spcBef>
                <a:spcPct val="50000"/>
              </a:spcBef>
            </a:pPr>
            <a:r>
              <a:rPr lang="en-US" altLang="pt-BR" sz="2000" b="1" dirty="0" smtClean="0">
                <a:latin typeface="Comic Sans MS" pitchFamily="66" charset="0"/>
                <a:cs typeface="Arial" pitchFamily="34" charset="0"/>
              </a:rPr>
              <a:t>►  TRITERPENOS</a:t>
            </a:r>
            <a:r>
              <a:rPr lang="pt-BR" altLang="pt-BR" sz="2000" b="1" dirty="0" smtClean="0">
                <a:latin typeface="Comic Sans MS" pitchFamily="66" charset="0"/>
                <a:sym typeface="Wingdings 3" pitchFamily="18" charset="2"/>
              </a:rPr>
              <a:t> </a:t>
            </a:r>
          </a:p>
          <a:p>
            <a:pPr>
              <a:lnSpc>
                <a:spcPts val="2600"/>
              </a:lnSpc>
              <a:spcBef>
                <a:spcPts val="600"/>
              </a:spcBef>
              <a:spcAft>
                <a:spcPts val="600"/>
              </a:spcAft>
            </a:pPr>
            <a:r>
              <a:rPr lang="pt-BR" altLang="pt-BR" sz="1600" b="1" dirty="0" smtClean="0">
                <a:solidFill>
                  <a:srgbClr val="C00000"/>
                </a:solidFill>
              </a:rPr>
              <a:t>      </a:t>
            </a:r>
            <a:r>
              <a:rPr lang="pt-BR" altLang="pt-BR" sz="1600" b="1" dirty="0" smtClean="0"/>
              <a:t>ácido </a:t>
            </a:r>
            <a:r>
              <a:rPr lang="pt-BR" altLang="pt-BR" sz="1600" b="1" dirty="0" err="1"/>
              <a:t>betulínico</a:t>
            </a:r>
            <a:r>
              <a:rPr lang="pt-BR" altLang="pt-BR" sz="1600" b="1" dirty="0"/>
              <a:t>, </a:t>
            </a:r>
            <a:r>
              <a:rPr lang="pt-BR" altLang="pt-BR" sz="1600" b="1" dirty="0" smtClean="0"/>
              <a:t>etc</a:t>
            </a:r>
            <a:r>
              <a:rPr lang="pt-BR" altLang="pt-BR" sz="1600" b="1" dirty="0"/>
              <a:t>. </a:t>
            </a:r>
          </a:p>
        </p:txBody>
      </p:sp>
      <p:pic>
        <p:nvPicPr>
          <p:cNvPr id="21"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t="89137" r="36002"/>
          <a:stretch/>
        </p:blipFill>
        <p:spPr bwMode="auto">
          <a:xfrm>
            <a:off x="7461245" y="4770810"/>
            <a:ext cx="463773" cy="35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ângulo 1"/>
          <p:cNvSpPr/>
          <p:nvPr/>
        </p:nvSpPr>
        <p:spPr>
          <a:xfrm>
            <a:off x="7893486" y="4859563"/>
            <a:ext cx="45719" cy="25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l="79225" t="90564" r="1508"/>
          <a:stretch/>
        </p:blipFill>
        <p:spPr bwMode="auto">
          <a:xfrm>
            <a:off x="8441128" y="4243278"/>
            <a:ext cx="638351" cy="3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ângulo 2"/>
          <p:cNvSpPr/>
          <p:nvPr/>
        </p:nvSpPr>
        <p:spPr>
          <a:xfrm>
            <a:off x="8393830" y="4445529"/>
            <a:ext cx="638351" cy="14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793640" y="2833946"/>
            <a:ext cx="2657263" cy="22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1835284" y="3395895"/>
            <a:ext cx="1973191" cy="15358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have direita 5"/>
          <p:cNvSpPr/>
          <p:nvPr/>
        </p:nvSpPr>
        <p:spPr>
          <a:xfrm rot="3512398">
            <a:off x="3466868" y="2732057"/>
            <a:ext cx="610820" cy="3660656"/>
          </a:xfrm>
          <a:prstGeom prst="righ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9340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inVertical)">
                                      <p:cBhvr>
                                        <p:cTn id="45" dur="500"/>
                                        <p:tgtEl>
                                          <p:spTgt spid="1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arn(inVertical)">
                                      <p:cBhvr>
                                        <p:cTn id="48" dur="500"/>
                                        <p:tgtEl>
                                          <p:spTgt spid="20"/>
                                        </p:tgtEl>
                                      </p:cBhvr>
                                    </p:animEffect>
                                  </p:childTnLst>
                                </p:cTn>
                              </p:par>
                              <p:par>
                                <p:cTn id="49" presetID="16" presetClass="entr" presetSubtype="21"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arn(inVertical)">
                                      <p:cBhvr>
                                        <p:cTn id="51" dur="500"/>
                                        <p:tgtEl>
                                          <p:spTgt spid="2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par>
                                <p:cTn id="55" presetID="16" presetClass="entr" presetSubtype="21"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arn(inVertical)">
                                      <p:cBhvr>
                                        <p:cTn id="60" dur="500"/>
                                        <p:tgtEl>
                                          <p:spTgt spid="3"/>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arn(inVertical)">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9" grpId="0" animBg="1"/>
      <p:bldP spid="20" grpId="0" animBg="1"/>
      <p:bldP spid="2" grpId="0" animBg="1"/>
      <p:bldP spid="3" grpId="0" animBg="1"/>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65435" y="2150191"/>
            <a:ext cx="8076895" cy="4275740"/>
          </a:xfrm>
        </p:spPr>
        <p:txBody>
          <a:bodyPr>
            <a:normAutofit/>
          </a:bodyPr>
          <a:lstStyle/>
          <a:p>
            <a:pPr algn="just">
              <a:spcAft>
                <a:spcPts val="600"/>
              </a:spcAft>
            </a:pPr>
            <a:r>
              <a:rPr lang="pt-BR" sz="2300" dirty="0" err="1" smtClean="0">
                <a:solidFill>
                  <a:schemeClr val="tx1"/>
                </a:solidFill>
              </a:rPr>
              <a:t>Fitoquimicos</a:t>
            </a:r>
            <a:r>
              <a:rPr lang="pt-BR" sz="2300" dirty="0" smtClean="0">
                <a:solidFill>
                  <a:schemeClr val="tx1"/>
                </a:solidFill>
              </a:rPr>
              <a:t> </a:t>
            </a:r>
            <a:r>
              <a:rPr lang="pt-BR" sz="2300" dirty="0">
                <a:solidFill>
                  <a:schemeClr val="tx1"/>
                </a:solidFill>
              </a:rPr>
              <a:t>y de </a:t>
            </a:r>
            <a:r>
              <a:rPr lang="pt-BR" sz="2300" dirty="0" err="1">
                <a:solidFill>
                  <a:schemeClr val="tx1"/>
                </a:solidFill>
              </a:rPr>
              <a:t>estandardización</a:t>
            </a:r>
            <a:r>
              <a:rPr lang="pt-BR" sz="2300" dirty="0">
                <a:solidFill>
                  <a:schemeClr val="tx1"/>
                </a:solidFill>
              </a:rPr>
              <a:t> de </a:t>
            </a:r>
            <a:r>
              <a:rPr lang="pt-BR" sz="2300" dirty="0" err="1">
                <a:solidFill>
                  <a:schemeClr val="tx1"/>
                </a:solidFill>
              </a:rPr>
              <a:t>los</a:t>
            </a:r>
            <a:r>
              <a:rPr lang="pt-BR" sz="2300" dirty="0">
                <a:solidFill>
                  <a:schemeClr val="tx1"/>
                </a:solidFill>
              </a:rPr>
              <a:t> </a:t>
            </a:r>
            <a:r>
              <a:rPr lang="pt-BR" sz="2300" dirty="0" err="1">
                <a:solidFill>
                  <a:schemeClr val="tx1"/>
                </a:solidFill>
              </a:rPr>
              <a:t>extractos</a:t>
            </a:r>
            <a:r>
              <a:rPr lang="pt-BR" sz="2300" dirty="0">
                <a:solidFill>
                  <a:schemeClr val="tx1"/>
                </a:solidFill>
              </a:rPr>
              <a:t>;</a:t>
            </a:r>
          </a:p>
          <a:p>
            <a:pPr algn="just">
              <a:spcAft>
                <a:spcPts val="600"/>
              </a:spcAft>
            </a:pPr>
            <a:r>
              <a:rPr lang="pt-BR" sz="2300" dirty="0" err="1" smtClean="0">
                <a:solidFill>
                  <a:schemeClr val="tx1"/>
                </a:solidFill>
              </a:rPr>
              <a:t>Preclínicos</a:t>
            </a:r>
            <a:r>
              <a:rPr lang="pt-BR" sz="2300" dirty="0" smtClean="0">
                <a:solidFill>
                  <a:schemeClr val="tx1"/>
                </a:solidFill>
              </a:rPr>
              <a:t> - </a:t>
            </a:r>
            <a:r>
              <a:rPr lang="pt-BR" sz="2300" dirty="0" err="1" smtClean="0">
                <a:solidFill>
                  <a:schemeClr val="tx1"/>
                </a:solidFill>
              </a:rPr>
              <a:t>antifatiga</a:t>
            </a:r>
            <a:r>
              <a:rPr lang="pt-BR" sz="2300" dirty="0">
                <a:solidFill>
                  <a:schemeClr val="tx1"/>
                </a:solidFill>
              </a:rPr>
              <a:t>, </a:t>
            </a:r>
            <a:r>
              <a:rPr lang="pt-BR" sz="2300" dirty="0" err="1">
                <a:solidFill>
                  <a:schemeClr val="tx1"/>
                </a:solidFill>
              </a:rPr>
              <a:t>inmunoestimulante</a:t>
            </a:r>
            <a:r>
              <a:rPr lang="pt-BR" sz="2300" dirty="0">
                <a:solidFill>
                  <a:schemeClr val="tx1"/>
                </a:solidFill>
              </a:rPr>
              <a:t>, </a:t>
            </a:r>
            <a:r>
              <a:rPr lang="pt-BR" sz="2300" dirty="0" smtClean="0">
                <a:solidFill>
                  <a:schemeClr val="tx1"/>
                </a:solidFill>
              </a:rPr>
              <a:t>anabólico, </a:t>
            </a:r>
            <a:r>
              <a:rPr lang="pt-BR" sz="2300" dirty="0" err="1">
                <a:solidFill>
                  <a:schemeClr val="tx1"/>
                </a:solidFill>
              </a:rPr>
              <a:t>cardioprotector</a:t>
            </a:r>
            <a:r>
              <a:rPr lang="pt-BR" sz="2300" dirty="0">
                <a:solidFill>
                  <a:schemeClr val="tx1"/>
                </a:solidFill>
              </a:rPr>
              <a:t>, </a:t>
            </a:r>
            <a:r>
              <a:rPr lang="pt-BR" sz="2300" dirty="0" err="1">
                <a:solidFill>
                  <a:schemeClr val="tx1"/>
                </a:solidFill>
              </a:rPr>
              <a:t>antiinflamatorio</a:t>
            </a:r>
            <a:r>
              <a:rPr lang="pt-BR" sz="2300" dirty="0">
                <a:solidFill>
                  <a:schemeClr val="tx1"/>
                </a:solidFill>
              </a:rPr>
              <a:t>, entre </a:t>
            </a:r>
            <a:r>
              <a:rPr lang="pt-BR" sz="2300" dirty="0" err="1">
                <a:solidFill>
                  <a:schemeClr val="tx1"/>
                </a:solidFill>
              </a:rPr>
              <a:t>otros</a:t>
            </a:r>
            <a:r>
              <a:rPr lang="pt-BR" sz="2300" dirty="0">
                <a:solidFill>
                  <a:schemeClr val="tx1"/>
                </a:solidFill>
              </a:rPr>
              <a:t>;</a:t>
            </a:r>
          </a:p>
          <a:p>
            <a:pPr algn="just">
              <a:spcAft>
                <a:spcPts val="600"/>
              </a:spcAft>
            </a:pPr>
            <a:r>
              <a:rPr lang="pt-BR" sz="2300" dirty="0" err="1" smtClean="0">
                <a:solidFill>
                  <a:schemeClr val="tx1"/>
                </a:solidFill>
              </a:rPr>
              <a:t>Desarrollo</a:t>
            </a:r>
            <a:r>
              <a:rPr lang="pt-BR" sz="2300" dirty="0" smtClean="0">
                <a:solidFill>
                  <a:schemeClr val="tx1"/>
                </a:solidFill>
              </a:rPr>
              <a:t> </a:t>
            </a:r>
            <a:r>
              <a:rPr lang="pt-BR" sz="2300" dirty="0">
                <a:solidFill>
                  <a:schemeClr val="tx1"/>
                </a:solidFill>
              </a:rPr>
              <a:t>de una bebida </a:t>
            </a:r>
            <a:r>
              <a:rPr lang="pt-BR" sz="2300" dirty="0" err="1">
                <a:solidFill>
                  <a:schemeClr val="tx1"/>
                </a:solidFill>
              </a:rPr>
              <a:t>reconstituible</a:t>
            </a:r>
            <a:r>
              <a:rPr lang="pt-BR" sz="2300" dirty="0">
                <a:solidFill>
                  <a:schemeClr val="tx1"/>
                </a:solidFill>
              </a:rPr>
              <a:t> para </a:t>
            </a:r>
            <a:r>
              <a:rPr lang="pt-BR" sz="2300" dirty="0" smtClean="0">
                <a:solidFill>
                  <a:schemeClr val="tx1"/>
                </a:solidFill>
              </a:rPr>
              <a:t>atletas; y</a:t>
            </a:r>
          </a:p>
          <a:p>
            <a:pPr marL="0" indent="0" algn="just">
              <a:spcAft>
                <a:spcPts val="600"/>
              </a:spcAft>
              <a:buNone/>
            </a:pPr>
            <a:endParaRPr lang="pt-BR" sz="2300" dirty="0">
              <a:solidFill>
                <a:schemeClr val="tx1"/>
              </a:solidFill>
            </a:endParaRPr>
          </a:p>
          <a:p>
            <a:pPr marL="0" indent="0" algn="just">
              <a:spcAft>
                <a:spcPts val="600"/>
              </a:spcAft>
              <a:buNone/>
            </a:pPr>
            <a:endParaRPr lang="pt-BR" sz="2300" dirty="0" smtClean="0">
              <a:solidFill>
                <a:schemeClr val="tx1"/>
              </a:solidFill>
            </a:endParaRPr>
          </a:p>
          <a:p>
            <a:pPr marL="0" indent="0" algn="just">
              <a:spcAft>
                <a:spcPts val="600"/>
              </a:spcAft>
              <a:buNone/>
            </a:pPr>
            <a:endParaRPr lang="pt-BR" sz="2300" dirty="0" smtClean="0">
              <a:solidFill>
                <a:schemeClr val="tx1"/>
              </a:solidFill>
            </a:endParaRPr>
          </a:p>
          <a:p>
            <a:pPr marL="0" indent="0" algn="just">
              <a:spcAft>
                <a:spcPts val="600"/>
              </a:spcAft>
              <a:buNone/>
            </a:pPr>
            <a:endParaRPr lang="pt-BR" sz="2300" dirty="0">
              <a:solidFill>
                <a:schemeClr val="tx1"/>
              </a:solidFill>
            </a:endParaRPr>
          </a:p>
          <a:p>
            <a:pPr algn="just">
              <a:spcAft>
                <a:spcPts val="600"/>
              </a:spcAft>
            </a:pPr>
            <a:r>
              <a:rPr lang="pt-BR" sz="2300" dirty="0" err="1" smtClean="0">
                <a:solidFill>
                  <a:schemeClr val="tx1"/>
                </a:solidFill>
              </a:rPr>
              <a:t>Ensayo</a:t>
            </a:r>
            <a:r>
              <a:rPr lang="pt-BR" sz="2300" dirty="0" smtClean="0">
                <a:solidFill>
                  <a:schemeClr val="tx1"/>
                </a:solidFill>
              </a:rPr>
              <a:t> </a:t>
            </a:r>
            <a:r>
              <a:rPr lang="pt-BR" sz="2300" dirty="0">
                <a:solidFill>
                  <a:schemeClr val="tx1"/>
                </a:solidFill>
              </a:rPr>
              <a:t>clínico </a:t>
            </a:r>
            <a:r>
              <a:rPr lang="pt-BR" sz="2300" dirty="0" err="1">
                <a:solidFill>
                  <a:schemeClr val="tx1"/>
                </a:solidFill>
              </a:rPr>
              <a:t>con</a:t>
            </a:r>
            <a:r>
              <a:rPr lang="pt-BR" sz="2300" dirty="0">
                <a:solidFill>
                  <a:schemeClr val="tx1"/>
                </a:solidFill>
              </a:rPr>
              <a:t> </a:t>
            </a:r>
            <a:r>
              <a:rPr lang="pt-BR" sz="2300" dirty="0" err="1">
                <a:solidFill>
                  <a:schemeClr val="tx1"/>
                </a:solidFill>
              </a:rPr>
              <a:t>un</a:t>
            </a:r>
            <a:r>
              <a:rPr lang="pt-BR" sz="2300" dirty="0">
                <a:solidFill>
                  <a:schemeClr val="tx1"/>
                </a:solidFill>
              </a:rPr>
              <a:t> grupo de </a:t>
            </a:r>
            <a:r>
              <a:rPr lang="pt-BR" sz="2300" dirty="0" smtClean="0">
                <a:solidFill>
                  <a:schemeClr val="tx1"/>
                </a:solidFill>
              </a:rPr>
              <a:t>atletas</a:t>
            </a:r>
            <a:endParaRPr lang="pt-BR" sz="2300" dirty="0">
              <a:solidFill>
                <a:schemeClr val="tx1"/>
              </a:solidFill>
            </a:endParaRPr>
          </a:p>
        </p:txBody>
      </p:sp>
      <p:sp>
        <p:nvSpPr>
          <p:cNvPr id="4" name="CaixaDeTexto 3"/>
          <p:cNvSpPr txBox="1"/>
          <p:nvPr/>
        </p:nvSpPr>
        <p:spPr>
          <a:xfrm>
            <a:off x="960920" y="4214951"/>
            <a:ext cx="7329840" cy="1477328"/>
          </a:xfrm>
          <a:prstGeom prst="rect">
            <a:avLst/>
          </a:prstGeom>
          <a:solidFill>
            <a:schemeClr val="accent2">
              <a:lumMod val="20000"/>
              <a:lumOff val="80000"/>
            </a:schemeClr>
          </a:solidFill>
        </p:spPr>
        <p:txBody>
          <a:bodyPr wrap="square" rtlCol="0">
            <a:spAutoFit/>
          </a:bodyPr>
          <a:lstStyle/>
          <a:p>
            <a:pPr algn="ctr"/>
            <a:r>
              <a:rPr lang="pt-BR" b="1" dirty="0" smtClean="0"/>
              <a:t>PATENTE </a:t>
            </a:r>
            <a:r>
              <a:rPr lang="pt-BR" dirty="0" smtClean="0"/>
              <a:t> (Registro </a:t>
            </a:r>
            <a:r>
              <a:rPr lang="pt-BR" dirty="0"/>
              <a:t>N</a:t>
            </a:r>
            <a:r>
              <a:rPr lang="pt-BR" baseline="30000" dirty="0"/>
              <a:t>o</a:t>
            </a:r>
            <a:r>
              <a:rPr lang="pt-BR" dirty="0"/>
              <a:t> </a:t>
            </a:r>
            <a:r>
              <a:rPr lang="pt-BR" dirty="0" smtClean="0"/>
              <a:t>: BR10201402089)  /    Depósito</a:t>
            </a:r>
            <a:r>
              <a:rPr lang="pt-BR" dirty="0"/>
              <a:t>: </a:t>
            </a:r>
            <a:r>
              <a:rPr lang="pt-BR" dirty="0" smtClean="0"/>
              <a:t>25/08/2014</a:t>
            </a:r>
            <a:endParaRPr lang="pt-BR" dirty="0"/>
          </a:p>
          <a:p>
            <a:endParaRPr lang="pt-BR" sz="1000" dirty="0" smtClean="0"/>
          </a:p>
          <a:p>
            <a:pPr algn="ctr"/>
            <a:r>
              <a:rPr lang="pt-BR" b="1" dirty="0" smtClean="0"/>
              <a:t>"</a:t>
            </a:r>
            <a:r>
              <a:rPr lang="es-ES" b="1" dirty="0"/>
              <a:t>Desarrollo de una bebida isotónica con efectos </a:t>
            </a:r>
            <a:r>
              <a:rPr lang="es-ES" b="1" dirty="0" err="1"/>
              <a:t>a</a:t>
            </a:r>
            <a:r>
              <a:rPr lang="es-ES" b="1" dirty="0" err="1" smtClean="0"/>
              <a:t>daptógenos</a:t>
            </a:r>
            <a:r>
              <a:rPr lang="es-ES" b="1" dirty="0" smtClean="0"/>
              <a:t> a partir de </a:t>
            </a:r>
            <a:r>
              <a:rPr lang="pt-BR" b="1" i="1" dirty="0" err="1" smtClean="0"/>
              <a:t>Ampelozizyphus</a:t>
            </a:r>
            <a:r>
              <a:rPr lang="pt-BR" b="1" i="1" dirty="0" smtClean="0"/>
              <a:t> </a:t>
            </a:r>
            <a:r>
              <a:rPr lang="pt-BR" b="1" i="1" dirty="0" err="1"/>
              <a:t>Amazonicus</a:t>
            </a:r>
            <a:r>
              <a:rPr lang="pt-BR" b="1" dirty="0"/>
              <a:t>"</a:t>
            </a:r>
            <a:r>
              <a:rPr lang="pt-BR" dirty="0"/>
              <a:t> , </a:t>
            </a:r>
            <a:endParaRPr lang="pt-BR" dirty="0" smtClean="0"/>
          </a:p>
          <a:p>
            <a:endParaRPr lang="pt-BR" sz="800" dirty="0"/>
          </a:p>
          <a:p>
            <a:pPr algn="ctr"/>
            <a:r>
              <a:rPr lang="pt-BR" dirty="0" smtClean="0"/>
              <a:t>Instituição </a:t>
            </a:r>
            <a:r>
              <a:rPr lang="pt-BR" dirty="0"/>
              <a:t>de registro: INPI - Instituto Nacional da Propriedade Industrial. </a:t>
            </a:r>
          </a:p>
        </p:txBody>
      </p:sp>
      <p:sp>
        <p:nvSpPr>
          <p:cNvPr id="10" name="Rectangle 3"/>
          <p:cNvSpPr>
            <a:spLocks noGrp="1" noChangeArrowheads="1"/>
          </p:cNvSpPr>
          <p:nvPr>
            <p:ph type="title"/>
          </p:nvPr>
        </p:nvSpPr>
        <p:spPr>
          <a:xfrm>
            <a:off x="1976015" y="126"/>
            <a:ext cx="5344675" cy="649287"/>
          </a:xfrm>
          <a:solidFill>
            <a:schemeClr val="bg1"/>
          </a:solidFill>
          <a:ln w="38100">
            <a:solidFill>
              <a:srgbClr val="00B050"/>
            </a:solidFill>
          </a:ln>
        </p:spPr>
        <p:txBody>
          <a:bodyPr/>
          <a:lstStyle/>
          <a:p>
            <a:pPr algn="ctr"/>
            <a:r>
              <a:rPr lang="pt-BR" altLang="pt-BR" sz="3200" b="1" i="1" dirty="0" err="1">
                <a:solidFill>
                  <a:srgbClr val="800000"/>
                </a:solidFill>
              </a:rPr>
              <a:t>Ampelozizyphus</a:t>
            </a:r>
            <a:r>
              <a:rPr lang="pt-BR" altLang="pt-BR" sz="3200" b="1" i="1" dirty="0">
                <a:solidFill>
                  <a:srgbClr val="800000"/>
                </a:solidFill>
              </a:rPr>
              <a:t> </a:t>
            </a:r>
            <a:r>
              <a:rPr lang="pt-BR" altLang="pt-BR" sz="3200" b="1" i="1" dirty="0" err="1">
                <a:solidFill>
                  <a:srgbClr val="800000"/>
                </a:solidFill>
              </a:rPr>
              <a:t>amazonicus</a:t>
            </a:r>
            <a:endParaRPr lang="pt-BR" altLang="pt-BR" sz="3200" b="1" dirty="0" smtClean="0">
              <a:solidFill>
                <a:srgbClr val="C00000"/>
              </a:solidFill>
            </a:endParaRPr>
          </a:p>
        </p:txBody>
      </p:sp>
      <p:sp>
        <p:nvSpPr>
          <p:cNvPr id="5" name="CaixaDeTexto 4"/>
          <p:cNvSpPr txBox="1"/>
          <p:nvPr/>
        </p:nvSpPr>
        <p:spPr>
          <a:xfrm>
            <a:off x="489909" y="1097481"/>
            <a:ext cx="8093365" cy="830997"/>
          </a:xfrm>
          <a:prstGeom prst="rect">
            <a:avLst/>
          </a:prstGeom>
          <a:solidFill>
            <a:schemeClr val="bg1"/>
          </a:solidFill>
        </p:spPr>
        <p:txBody>
          <a:bodyPr wrap="square" rtlCol="0">
            <a:spAutoFit/>
          </a:bodyPr>
          <a:lstStyle/>
          <a:p>
            <a:pPr algn="just"/>
            <a:r>
              <a:rPr lang="pt-BR" sz="2400" dirty="0" err="1" smtClean="0">
                <a:latin typeface="Comic Sans MS" pitchFamily="66" charset="0"/>
              </a:rPr>
              <a:t>Estudios</a:t>
            </a:r>
            <a:r>
              <a:rPr lang="pt-BR" sz="2400" dirty="0" smtClean="0">
                <a:latin typeface="Comic Sans MS" pitchFamily="66" charset="0"/>
              </a:rPr>
              <a:t> </a:t>
            </a:r>
            <a:r>
              <a:rPr lang="pt-BR" sz="2400" dirty="0">
                <a:latin typeface="Comic Sans MS" pitchFamily="66" charset="0"/>
              </a:rPr>
              <a:t>para </a:t>
            </a:r>
            <a:r>
              <a:rPr lang="pt-BR" sz="2400" dirty="0" err="1">
                <a:latin typeface="Comic Sans MS" pitchFamily="66" charset="0"/>
              </a:rPr>
              <a:t>desarrollar</a:t>
            </a:r>
            <a:r>
              <a:rPr lang="pt-BR" sz="2400" dirty="0">
                <a:latin typeface="Comic Sans MS" pitchFamily="66" charset="0"/>
              </a:rPr>
              <a:t> una bebida energética para </a:t>
            </a:r>
            <a:r>
              <a:rPr lang="pt-BR" sz="2400" dirty="0" err="1">
                <a:latin typeface="Comic Sans MS" pitchFamily="66" charset="0"/>
              </a:rPr>
              <a:t>deportistas</a:t>
            </a:r>
            <a:r>
              <a:rPr lang="pt-BR" sz="2400" dirty="0">
                <a:latin typeface="Comic Sans MS" pitchFamily="66" charset="0"/>
              </a:rPr>
              <a:t> y </a:t>
            </a:r>
            <a:r>
              <a:rPr lang="pt-BR" sz="2400" dirty="0" err="1">
                <a:latin typeface="Comic Sans MS" pitchFamily="66" charset="0"/>
              </a:rPr>
              <a:t>un</a:t>
            </a:r>
            <a:r>
              <a:rPr lang="pt-BR" sz="2400" dirty="0">
                <a:latin typeface="Comic Sans MS" pitchFamily="66" charset="0"/>
              </a:rPr>
              <a:t> </a:t>
            </a:r>
            <a:r>
              <a:rPr lang="pt-BR" sz="2400" dirty="0" err="1">
                <a:latin typeface="Comic Sans MS" pitchFamily="66" charset="0"/>
              </a:rPr>
              <a:t>fitoterapéutico</a:t>
            </a:r>
            <a:r>
              <a:rPr lang="pt-BR" sz="2400" dirty="0">
                <a:latin typeface="Comic Sans MS" pitchFamily="66" charset="0"/>
              </a:rPr>
              <a:t> </a:t>
            </a:r>
            <a:r>
              <a:rPr lang="pt-BR" sz="2400" dirty="0" err="1">
                <a:latin typeface="Comic Sans MS" pitchFamily="66" charset="0"/>
              </a:rPr>
              <a:t>adaptógeno</a:t>
            </a:r>
            <a:endParaRPr lang="pt-BR" sz="2400" dirty="0">
              <a:latin typeface="Comic Sans MS" pitchFamily="66" charset="0"/>
            </a:endParaRPr>
          </a:p>
        </p:txBody>
      </p:sp>
    </p:spTree>
    <p:extLst>
      <p:ext uri="{BB962C8B-B14F-4D97-AF65-F5344CB8AC3E}">
        <p14:creationId xmlns:p14="http://schemas.microsoft.com/office/powerpoint/2010/main" val="12024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1000"/>
                                        <p:tgtEl>
                                          <p:spTgt spid="2">
                                            <p:txEl>
                                              <p:pRg st="7" end="7"/>
                                            </p:txEl>
                                          </p:spTgt>
                                        </p:tgtEl>
                                      </p:cBhvr>
                                    </p:animEffect>
                                    <p:anim calcmode="lin" valueType="num">
                                      <p:cBhvr>
                                        <p:cTn id="29"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6"/>
          <p:cNvSpPr>
            <a:spLocks noChangeArrowheads="1"/>
          </p:cNvSpPr>
          <p:nvPr/>
        </p:nvSpPr>
        <p:spPr bwMode="auto">
          <a:xfrm>
            <a:off x="0"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pt-BR" altLang="pt-BR"/>
          </a:p>
        </p:txBody>
      </p:sp>
      <p:pic>
        <p:nvPicPr>
          <p:cNvPr id="75780" name="Picture 11"/>
          <p:cNvPicPr>
            <a:picLocks noChangeAspect="1" noChangeArrowheads="1"/>
          </p:cNvPicPr>
          <p:nvPr/>
        </p:nvPicPr>
        <p:blipFill>
          <a:blip r:embed="rId3">
            <a:extLst>
              <a:ext uri="{28A0092B-C50C-407E-A947-70E740481C1C}">
                <a14:useLocalDpi xmlns:a14="http://schemas.microsoft.com/office/drawing/2010/main" val="0"/>
              </a:ext>
            </a:extLst>
          </a:blip>
          <a:srcRect l="13002" t="15340" r="11461" b="63287"/>
          <a:stretch>
            <a:fillRect/>
          </a:stretch>
        </p:blipFill>
        <p:spPr bwMode="auto">
          <a:xfrm>
            <a:off x="768350" y="254000"/>
            <a:ext cx="7621274"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988" y="588963"/>
            <a:ext cx="443071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11"/>
          <p:cNvPicPr>
            <a:picLocks noChangeAspect="1" noChangeArrowheads="1"/>
          </p:cNvPicPr>
          <p:nvPr/>
        </p:nvPicPr>
        <p:blipFill>
          <a:blip r:embed="rId3">
            <a:extLst>
              <a:ext uri="{28A0092B-C50C-407E-A947-70E740481C1C}">
                <a14:useLocalDpi xmlns:a14="http://schemas.microsoft.com/office/drawing/2010/main" val="0"/>
              </a:ext>
            </a:extLst>
          </a:blip>
          <a:srcRect l="13002" t="41754" r="10625" b="20641"/>
          <a:stretch>
            <a:fillRect/>
          </a:stretch>
        </p:blipFill>
        <p:spPr bwMode="auto">
          <a:xfrm>
            <a:off x="755649" y="1355725"/>
            <a:ext cx="7633975" cy="222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aixaDeTexto 2"/>
          <p:cNvSpPr txBox="1">
            <a:spLocks noChangeArrowheads="1"/>
          </p:cNvSpPr>
          <p:nvPr/>
        </p:nvSpPr>
        <p:spPr bwMode="auto">
          <a:xfrm>
            <a:off x="344488" y="4803345"/>
            <a:ext cx="8497887"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Verdana" pitchFamily="34" charset="0"/>
              </a:defRPr>
            </a:lvl1pPr>
            <a:lvl2pPr>
              <a:defRPr sz="2500">
                <a:solidFill>
                  <a:schemeClr val="tx1"/>
                </a:solidFill>
                <a:latin typeface="Verdana" pitchFamily="34" charset="0"/>
              </a:defRPr>
            </a:lvl2pPr>
            <a:lvl3pPr>
              <a:defRPr sz="2200">
                <a:solidFill>
                  <a:schemeClr val="tx1"/>
                </a:solidFill>
                <a:latin typeface="Verdana" pitchFamily="34" charset="0"/>
              </a:defRPr>
            </a:lvl3pPr>
            <a:lvl4pPr>
              <a:defRPr sz="1900">
                <a:solidFill>
                  <a:schemeClr val="tx1"/>
                </a:solidFill>
                <a:latin typeface="Verdana" pitchFamily="34" charset="0"/>
              </a:defRPr>
            </a:lvl4pPr>
            <a:lvl5pPr>
              <a:defRPr sz="1900">
                <a:solidFill>
                  <a:schemeClr val="tx1"/>
                </a:solidFill>
                <a:latin typeface="Verdana" pitchFamily="34" charset="0"/>
              </a:defRPr>
            </a:lvl5pPr>
            <a:lvl6pPr eaLnBrk="0" hangingPunct="0">
              <a:defRPr sz="1900">
                <a:solidFill>
                  <a:schemeClr val="tx1"/>
                </a:solidFill>
                <a:latin typeface="Verdana" pitchFamily="34" charset="0"/>
              </a:defRPr>
            </a:lvl6pPr>
            <a:lvl7pPr eaLnBrk="0" hangingPunct="0">
              <a:defRPr sz="1900">
                <a:solidFill>
                  <a:schemeClr val="tx1"/>
                </a:solidFill>
                <a:latin typeface="Verdana" pitchFamily="34" charset="0"/>
              </a:defRPr>
            </a:lvl7pPr>
            <a:lvl8pPr eaLnBrk="0" hangingPunct="0">
              <a:defRPr sz="1900">
                <a:solidFill>
                  <a:schemeClr val="tx1"/>
                </a:solidFill>
                <a:latin typeface="Verdana" pitchFamily="34" charset="0"/>
              </a:defRPr>
            </a:lvl8pPr>
            <a:lvl9pPr eaLnBrk="0" hangingPunct="0">
              <a:defRPr sz="1900">
                <a:solidFill>
                  <a:schemeClr val="tx1"/>
                </a:solidFill>
                <a:latin typeface="Verdana" pitchFamily="34" charset="0"/>
              </a:defRPr>
            </a:lvl9pPr>
          </a:lstStyle>
          <a:p>
            <a:endParaRPr lang="pt-BR" altLang="pt-BR" sz="1800" dirty="0"/>
          </a:p>
          <a:p>
            <a:pPr algn="ctr">
              <a:spcAft>
                <a:spcPts val="1200"/>
              </a:spcAft>
            </a:pPr>
            <a:r>
              <a:rPr lang="en-US" altLang="pt-BR" sz="2400" b="1" dirty="0" err="1"/>
              <a:t>Immunobiologic</a:t>
            </a:r>
            <a:r>
              <a:rPr lang="en-US" altLang="pt-BR" sz="2400" b="1" dirty="0"/>
              <a:t> and </a:t>
            </a:r>
            <a:r>
              <a:rPr lang="en-US" altLang="pt-BR" sz="2400" b="1" dirty="0" err="1"/>
              <a:t>antiinflammatory</a:t>
            </a:r>
            <a:r>
              <a:rPr lang="en-US" altLang="pt-BR" sz="2400" b="1" dirty="0"/>
              <a:t> </a:t>
            </a:r>
            <a:r>
              <a:rPr lang="en-US" altLang="pt-BR" sz="2400" b="1" dirty="0" err="1"/>
              <a:t>activites</a:t>
            </a:r>
            <a:r>
              <a:rPr lang="en-US" altLang="pt-BR" sz="2400" b="1" dirty="0"/>
              <a:t> of a bark extract from </a:t>
            </a:r>
            <a:r>
              <a:rPr lang="en-US" altLang="pt-BR" sz="2400" b="1" i="1" dirty="0" err="1"/>
              <a:t>Ampelozizyphus</a:t>
            </a:r>
            <a:r>
              <a:rPr lang="en-US" altLang="pt-BR" sz="2400" b="1" i="1" dirty="0"/>
              <a:t> </a:t>
            </a:r>
            <a:r>
              <a:rPr lang="en-US" altLang="pt-BR" sz="2400" b="1" i="1" dirty="0" err="1"/>
              <a:t>amazonicus</a:t>
            </a:r>
            <a:r>
              <a:rPr lang="en-US" altLang="pt-BR" sz="2400" b="1" dirty="0"/>
              <a:t> </a:t>
            </a:r>
            <a:r>
              <a:rPr lang="en-US" altLang="pt-BR" sz="2400" b="1" dirty="0" err="1"/>
              <a:t>Ducke</a:t>
            </a:r>
            <a:r>
              <a:rPr lang="en-US" altLang="pt-BR" sz="2400" b="1" dirty="0"/>
              <a:t>.</a:t>
            </a:r>
            <a:endParaRPr lang="pt-BR" altLang="pt-BR" sz="2400" dirty="0"/>
          </a:p>
          <a:p>
            <a:pPr algn="ctr"/>
            <a:r>
              <a:rPr lang="pt-BR" altLang="pt-BR" sz="1800" dirty="0" smtClean="0"/>
              <a:t>Peçanha et al. 2013</a:t>
            </a:r>
            <a:endParaRPr lang="pt-BR" altLang="pt-BR" sz="1800" dirty="0"/>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l="13846" t="28545" r="15247" b="54478"/>
          <a:stretch>
            <a:fillRect/>
          </a:stretch>
        </p:blipFill>
        <p:spPr bwMode="auto">
          <a:xfrm>
            <a:off x="344488" y="3922172"/>
            <a:ext cx="8713788"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18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938612" y="2251166"/>
            <a:ext cx="7482545" cy="2246769"/>
          </a:xfrm>
          <a:prstGeom prst="rect">
            <a:avLst/>
          </a:prstGeom>
          <a:solidFill>
            <a:schemeClr val="bg1"/>
          </a:solidFill>
        </p:spPr>
        <p:txBody>
          <a:bodyPr wrap="square" rtlCol="0">
            <a:spAutoFit/>
          </a:bodyPr>
          <a:lstStyle/>
          <a:p>
            <a:pPr algn="ctr"/>
            <a:r>
              <a:rPr lang="es-ES" sz="2800" b="1" dirty="0"/>
              <a:t>Algunas plantas revitalizantes, </a:t>
            </a:r>
            <a:r>
              <a:rPr lang="es-ES" sz="2800" b="1" dirty="0" smtClean="0"/>
              <a:t>tónicas </a:t>
            </a:r>
            <a:r>
              <a:rPr lang="es-ES" sz="2800" b="1" dirty="0"/>
              <a:t>y </a:t>
            </a:r>
            <a:r>
              <a:rPr lang="es-ES" sz="2800" b="1" dirty="0" smtClean="0"/>
              <a:t>estimulantes </a:t>
            </a:r>
            <a:r>
              <a:rPr lang="es-ES" sz="2800" b="1" dirty="0"/>
              <a:t>ya muestran un gran potencial para convertirse en </a:t>
            </a:r>
            <a:r>
              <a:rPr lang="es-ES" sz="2800" b="1" dirty="0" smtClean="0"/>
              <a:t>los próximos </a:t>
            </a:r>
            <a:r>
              <a:rPr lang="es-ES" sz="2800" b="1" dirty="0" err="1" smtClean="0"/>
              <a:t>fitoterapéuticos</a:t>
            </a:r>
            <a:r>
              <a:rPr lang="es-ES" sz="2800" b="1" dirty="0" smtClean="0"/>
              <a:t> </a:t>
            </a:r>
            <a:r>
              <a:rPr lang="es-ES" sz="2800" b="1" dirty="0" err="1" smtClean="0"/>
              <a:t>adaptógenos</a:t>
            </a:r>
            <a:r>
              <a:rPr lang="es-ES" sz="2800" b="1" dirty="0" smtClean="0"/>
              <a:t>, por las informaciones químicas, biológicas </a:t>
            </a:r>
            <a:r>
              <a:rPr lang="es-ES" sz="2800" b="1" dirty="0"/>
              <a:t>y sus usos tradicionales</a:t>
            </a:r>
            <a:endParaRPr lang="pt-BR" sz="2800" b="1" dirty="0"/>
          </a:p>
        </p:txBody>
      </p:sp>
      <p:pic>
        <p:nvPicPr>
          <p:cNvPr id="37900" name="Picture 12" descr="Yohimbe bark is mostly found being used in male aphrodisiac preparations, but some supplement manufacturers have claimed that it can aid fat loss as well."/>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1" r="5585" b="1247"/>
          <a:stretch/>
        </p:blipFill>
        <p:spPr bwMode="auto">
          <a:xfrm>
            <a:off x="5946345" y="37337"/>
            <a:ext cx="2748690" cy="2007405"/>
          </a:xfrm>
          <a:prstGeom prst="rect">
            <a:avLst/>
          </a:prstGeom>
          <a:noFill/>
          <a:extLst>
            <a:ext uri="{909E8E84-426E-40DD-AFC4-6F175D3DCCD1}">
              <a14:hiddenFill xmlns:a14="http://schemas.microsoft.com/office/drawing/2010/main">
                <a:solidFill>
                  <a:srgbClr val="FFFFFF"/>
                </a:solidFill>
              </a14:hiddenFill>
            </a:ext>
          </a:extLst>
        </p:spPr>
      </p:pic>
      <p:pic>
        <p:nvPicPr>
          <p:cNvPr id="37902" name="Picture 14" descr="http://corpoeestetica.com/wp-content/uploads/2015/06/tribulus-terrestris.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88614" y="200575"/>
            <a:ext cx="3493739" cy="1822548"/>
          </a:xfrm>
          <a:prstGeom prst="rect">
            <a:avLst/>
          </a:prstGeom>
          <a:noFill/>
          <a:extLst>
            <a:ext uri="{909E8E84-426E-40DD-AFC4-6F175D3DCCD1}">
              <a14:hiddenFill xmlns:a14="http://schemas.microsoft.com/office/drawing/2010/main">
                <a:solidFill>
                  <a:srgbClr val="FFFFFF"/>
                </a:solidFill>
              </a14:hiddenFill>
            </a:ext>
          </a:extLst>
        </p:spPr>
      </p:pic>
      <p:pic>
        <p:nvPicPr>
          <p:cNvPr id="37906" name="Picture 18" descr="http://kikocasals.files.wordpress.com/2013/02/jengib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9569" y="4646793"/>
            <a:ext cx="2367329" cy="1577825"/>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p:cNvSpPr txBox="1"/>
          <p:nvPr/>
        </p:nvSpPr>
        <p:spPr>
          <a:xfrm>
            <a:off x="5640935" y="6172957"/>
            <a:ext cx="2137870" cy="615553"/>
          </a:xfrm>
          <a:prstGeom prst="rect">
            <a:avLst/>
          </a:prstGeom>
          <a:noFill/>
        </p:spPr>
        <p:txBody>
          <a:bodyPr wrap="square" rtlCol="0">
            <a:spAutoFit/>
          </a:bodyPr>
          <a:lstStyle/>
          <a:p>
            <a:pPr algn="ctr"/>
            <a:r>
              <a:rPr lang="pt-BR" sz="1700" b="1" i="1" dirty="0" err="1"/>
              <a:t>Cinnamomum</a:t>
            </a:r>
            <a:r>
              <a:rPr lang="pt-BR" sz="1700" b="1" i="1" dirty="0"/>
              <a:t> </a:t>
            </a:r>
            <a:r>
              <a:rPr lang="pt-BR" sz="1700" b="1" i="1" dirty="0" err="1" smtClean="0"/>
              <a:t>verum</a:t>
            </a:r>
            <a:endParaRPr lang="pt-BR" sz="1700" b="1" i="1" dirty="0" smtClean="0"/>
          </a:p>
          <a:p>
            <a:pPr algn="ctr"/>
            <a:r>
              <a:rPr lang="pt-BR" sz="1700" b="1" dirty="0" smtClean="0"/>
              <a:t>Canela, Cinamomo</a:t>
            </a:r>
            <a:endParaRPr lang="pt-BR" sz="1700" b="1" dirty="0"/>
          </a:p>
        </p:txBody>
      </p:sp>
      <p:pic>
        <p:nvPicPr>
          <p:cNvPr id="18" name="Picture 6" descr="https://toptropicals.com/pics/garden/07/6/P7186918.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477"/>
          <a:stretch/>
        </p:blipFill>
        <p:spPr bwMode="auto">
          <a:xfrm>
            <a:off x="5748273" y="4740281"/>
            <a:ext cx="2017310" cy="1508732"/>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670605" y="6133349"/>
            <a:ext cx="2045445" cy="615553"/>
          </a:xfrm>
          <a:prstGeom prst="rect">
            <a:avLst/>
          </a:prstGeom>
          <a:solidFill>
            <a:schemeClr val="bg1"/>
          </a:solidFill>
        </p:spPr>
        <p:txBody>
          <a:bodyPr wrap="square" rtlCol="0">
            <a:spAutoFit/>
          </a:bodyPr>
          <a:lstStyle/>
          <a:p>
            <a:pPr algn="ctr"/>
            <a:r>
              <a:rPr lang="en-US" sz="1700" b="1" i="1" dirty="0" err="1"/>
              <a:t>Zingiber</a:t>
            </a:r>
            <a:r>
              <a:rPr lang="en-US" sz="1700" b="1" i="1" dirty="0"/>
              <a:t> </a:t>
            </a:r>
            <a:r>
              <a:rPr lang="en-US" sz="1700" b="1" i="1" dirty="0" err="1"/>
              <a:t>officinale</a:t>
            </a:r>
            <a:r>
              <a:rPr lang="en-US" sz="1700" b="1" dirty="0"/>
              <a:t> </a:t>
            </a:r>
            <a:endParaRPr lang="en-US" sz="1700" b="1" dirty="0" smtClean="0"/>
          </a:p>
          <a:p>
            <a:pPr algn="ctr"/>
            <a:r>
              <a:rPr lang="pt-BR" sz="1700" b="1" dirty="0" err="1" smtClean="0"/>
              <a:t>Jengibre</a:t>
            </a:r>
            <a:r>
              <a:rPr lang="pt-BR" sz="1700" b="1" dirty="0" smtClean="0"/>
              <a:t> </a:t>
            </a:r>
            <a:endParaRPr lang="pt-BR" sz="1700" b="1" dirty="0"/>
          </a:p>
        </p:txBody>
      </p:sp>
      <p:sp>
        <p:nvSpPr>
          <p:cNvPr id="6" name="Retângulo 5"/>
          <p:cNvSpPr/>
          <p:nvPr/>
        </p:nvSpPr>
        <p:spPr>
          <a:xfrm>
            <a:off x="6146348" y="1443214"/>
            <a:ext cx="2279022" cy="646331"/>
          </a:xfrm>
          <a:prstGeom prst="rect">
            <a:avLst/>
          </a:prstGeom>
        </p:spPr>
        <p:txBody>
          <a:bodyPr wrap="none">
            <a:spAutoFit/>
          </a:bodyPr>
          <a:lstStyle/>
          <a:p>
            <a:r>
              <a:rPr lang="pt-BR" b="1" i="1" dirty="0" err="1">
                <a:solidFill>
                  <a:schemeClr val="bg1"/>
                </a:solidFill>
              </a:rPr>
              <a:t>Pausinystalia</a:t>
            </a:r>
            <a:r>
              <a:rPr lang="pt-BR" b="1" i="1" dirty="0">
                <a:solidFill>
                  <a:schemeClr val="bg1"/>
                </a:solidFill>
              </a:rPr>
              <a:t> </a:t>
            </a:r>
            <a:r>
              <a:rPr lang="pt-BR" b="1" i="1" dirty="0" err="1" smtClean="0">
                <a:solidFill>
                  <a:schemeClr val="bg1"/>
                </a:solidFill>
              </a:rPr>
              <a:t>johimbe</a:t>
            </a:r>
            <a:endParaRPr lang="pt-BR" b="1" i="1" dirty="0" smtClean="0">
              <a:solidFill>
                <a:schemeClr val="bg1"/>
              </a:solidFill>
            </a:endParaRPr>
          </a:p>
          <a:p>
            <a:pPr algn="ctr"/>
            <a:r>
              <a:rPr lang="en-US" b="1" dirty="0" err="1">
                <a:solidFill>
                  <a:schemeClr val="bg1"/>
                </a:solidFill>
              </a:rPr>
              <a:t>yohimbe</a:t>
            </a:r>
            <a:endParaRPr lang="pt-BR" b="1" dirty="0">
              <a:solidFill>
                <a:schemeClr val="bg1"/>
              </a:solidFill>
            </a:endParaRPr>
          </a:p>
        </p:txBody>
      </p:sp>
    </p:spTree>
    <p:extLst>
      <p:ext uri="{BB962C8B-B14F-4D97-AF65-F5344CB8AC3E}">
        <p14:creationId xmlns:p14="http://schemas.microsoft.com/office/powerpoint/2010/main" val="26486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906"/>
                                        </p:tgtEl>
                                        <p:attrNameLst>
                                          <p:attrName>style.visibility</p:attrName>
                                        </p:attrNameLst>
                                      </p:cBhvr>
                                      <p:to>
                                        <p:strVal val="visible"/>
                                      </p:to>
                                    </p:set>
                                    <p:animEffect transition="in" filter="fade">
                                      <p:cBhvr>
                                        <p:cTn id="15" dur="500"/>
                                        <p:tgtEl>
                                          <p:spTgt spid="3790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39262" y="4151581"/>
            <a:ext cx="2595985" cy="584775"/>
          </a:xfrm>
          <a:prstGeom prst="rect">
            <a:avLst/>
          </a:prstGeom>
          <a:noFill/>
        </p:spPr>
        <p:txBody>
          <a:bodyPr wrap="square" rtlCol="0">
            <a:spAutoFit/>
          </a:bodyPr>
          <a:lstStyle/>
          <a:p>
            <a:pPr algn="ctr"/>
            <a:r>
              <a:rPr lang="en-US" sz="1600" b="1" i="1" dirty="0" err="1"/>
              <a:t>Heteropterys</a:t>
            </a:r>
            <a:r>
              <a:rPr lang="en-US" sz="1600" b="1" i="1" dirty="0"/>
              <a:t> </a:t>
            </a:r>
            <a:r>
              <a:rPr lang="en-US" sz="1600" b="1" i="1" dirty="0" err="1" smtClean="0"/>
              <a:t>tomentosa</a:t>
            </a:r>
            <a:endParaRPr lang="en-US" sz="1600" b="1" i="1" dirty="0" smtClean="0"/>
          </a:p>
          <a:p>
            <a:pPr algn="ctr"/>
            <a:r>
              <a:rPr lang="en-US" sz="1600" b="1" dirty="0" smtClean="0"/>
              <a:t>“</a:t>
            </a:r>
            <a:r>
              <a:rPr lang="en-US" sz="1600" b="1" dirty="0" err="1" smtClean="0"/>
              <a:t>nodo</a:t>
            </a:r>
            <a:r>
              <a:rPr lang="en-US" sz="1600" b="1" dirty="0" smtClean="0"/>
              <a:t> de </a:t>
            </a:r>
            <a:r>
              <a:rPr lang="en-US" sz="1600" b="1" dirty="0" err="1" smtClean="0"/>
              <a:t>perro</a:t>
            </a:r>
            <a:r>
              <a:rPr lang="en-US" sz="1600" b="1" dirty="0" smtClean="0"/>
              <a:t>”</a:t>
            </a:r>
            <a:endParaRPr lang="pt-BR" sz="1600" b="1" dirty="0"/>
          </a:p>
        </p:txBody>
      </p:sp>
      <p:pic>
        <p:nvPicPr>
          <p:cNvPr id="37892" name="Picture 4" descr="https://encrypted-tbn1.gstatic.com/images?q=tbn:ANd9GcRihtu5sLcK7P3nEMrlsoNys92Y_8otnFUUG5SMxv7hO5bSkQ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40" y="2673626"/>
            <a:ext cx="1973145" cy="1477955"/>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www.givaudan.com/sites/givaudan.corp/files/GIV_Olive_TonkaBeans_704x26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4198"/>
          <a:stretch/>
        </p:blipFill>
        <p:spPr bwMode="auto">
          <a:xfrm>
            <a:off x="5303993" y="155410"/>
            <a:ext cx="1921629" cy="83031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5151288" y="985720"/>
            <a:ext cx="2290575" cy="584775"/>
          </a:xfrm>
          <a:prstGeom prst="rect">
            <a:avLst/>
          </a:prstGeom>
          <a:noFill/>
        </p:spPr>
        <p:txBody>
          <a:bodyPr wrap="square" rtlCol="0">
            <a:spAutoFit/>
          </a:bodyPr>
          <a:lstStyle/>
          <a:p>
            <a:pPr algn="ctr"/>
            <a:r>
              <a:rPr lang="en-US" sz="1600" b="1" i="1" dirty="0" err="1"/>
              <a:t>Dipteryx</a:t>
            </a:r>
            <a:r>
              <a:rPr lang="en-US" sz="1600" b="1" i="1" dirty="0"/>
              <a:t> </a:t>
            </a:r>
            <a:r>
              <a:rPr lang="en-US" sz="1600" b="1" i="1" dirty="0" err="1" smtClean="0"/>
              <a:t>odorata</a:t>
            </a:r>
            <a:endParaRPr lang="en-US" sz="1600" b="1" i="1" dirty="0" smtClean="0"/>
          </a:p>
          <a:p>
            <a:pPr algn="ctr"/>
            <a:r>
              <a:rPr lang="en-US" sz="1600" b="1" dirty="0" smtClean="0"/>
              <a:t>“fava </a:t>
            </a:r>
            <a:r>
              <a:rPr lang="en-US" sz="1600" b="1" dirty="0" err="1" smtClean="0"/>
              <a:t>tonka</a:t>
            </a:r>
            <a:r>
              <a:rPr lang="en-US" sz="1600" b="1" dirty="0" smtClean="0"/>
              <a:t>” o “</a:t>
            </a:r>
            <a:r>
              <a:rPr lang="en-US" sz="1600" b="1" dirty="0" err="1" smtClean="0"/>
              <a:t>cumaru</a:t>
            </a:r>
            <a:r>
              <a:rPr lang="en-US" sz="1600" b="1" dirty="0" smtClean="0"/>
              <a:t>”</a:t>
            </a:r>
            <a:endParaRPr lang="pt-BR" sz="1600" b="1" dirty="0"/>
          </a:p>
        </p:txBody>
      </p:sp>
      <p:pic>
        <p:nvPicPr>
          <p:cNvPr id="37898" name="Picture 10" descr="http://biogeodb.stri.si.edu/bioinformatics/dfmfiles/files/c/15719/1571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3179" y="1767847"/>
            <a:ext cx="1346791" cy="1685699"/>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237483" y="3506791"/>
            <a:ext cx="2098973" cy="553998"/>
          </a:xfrm>
          <a:prstGeom prst="rect">
            <a:avLst/>
          </a:prstGeom>
        </p:spPr>
        <p:txBody>
          <a:bodyPr wrap="none">
            <a:spAutoFit/>
          </a:bodyPr>
          <a:lstStyle/>
          <a:p>
            <a:pPr algn="ctr"/>
            <a:r>
              <a:rPr lang="pt-BR" sz="1500" b="1" i="1" dirty="0" err="1"/>
              <a:t>Anacardium</a:t>
            </a:r>
            <a:r>
              <a:rPr lang="pt-BR" sz="1500" b="1" i="1" dirty="0"/>
              <a:t> </a:t>
            </a:r>
            <a:r>
              <a:rPr lang="pt-BR" sz="1500" b="1" i="1" dirty="0" err="1" smtClean="0"/>
              <a:t>occidentale</a:t>
            </a:r>
            <a:endParaRPr lang="pt-BR" sz="1500" b="1" i="1" dirty="0" smtClean="0"/>
          </a:p>
          <a:p>
            <a:pPr algn="ctr"/>
            <a:r>
              <a:rPr lang="pt-BR" sz="1500" b="1" dirty="0" smtClean="0"/>
              <a:t>“</a:t>
            </a:r>
            <a:r>
              <a:rPr lang="pt-BR" sz="1500" b="1" dirty="0" err="1" smtClean="0"/>
              <a:t>anacardo</a:t>
            </a:r>
            <a:r>
              <a:rPr lang="pt-BR" sz="1500" b="1" dirty="0" smtClean="0"/>
              <a:t>” o “cajueiro”</a:t>
            </a:r>
            <a:endParaRPr lang="pt-BR" sz="1500" b="1" dirty="0"/>
          </a:p>
        </p:txBody>
      </p:sp>
      <p:sp>
        <p:nvSpPr>
          <p:cNvPr id="7" name="CaixaDeTexto 6"/>
          <p:cNvSpPr txBox="1"/>
          <p:nvPr/>
        </p:nvSpPr>
        <p:spPr>
          <a:xfrm>
            <a:off x="2570070" y="1490848"/>
            <a:ext cx="2765455" cy="553998"/>
          </a:xfrm>
          <a:prstGeom prst="rect">
            <a:avLst/>
          </a:prstGeom>
          <a:noFill/>
        </p:spPr>
        <p:txBody>
          <a:bodyPr wrap="square" rtlCol="0">
            <a:spAutoFit/>
          </a:bodyPr>
          <a:lstStyle/>
          <a:p>
            <a:pPr algn="ctr"/>
            <a:r>
              <a:rPr lang="en-US" sz="1500" b="1" i="1" dirty="0" err="1"/>
              <a:t>Ampelozyziphus</a:t>
            </a:r>
            <a:r>
              <a:rPr lang="en-US" sz="1500" b="1" i="1" dirty="0"/>
              <a:t> </a:t>
            </a:r>
            <a:r>
              <a:rPr lang="en-US" sz="1500" b="1" i="1" dirty="0" err="1" smtClean="0"/>
              <a:t>amazonicus</a:t>
            </a:r>
            <a:endParaRPr lang="en-US" sz="1500" b="1" i="1" dirty="0" smtClean="0"/>
          </a:p>
          <a:p>
            <a:pPr algn="ctr"/>
            <a:r>
              <a:rPr lang="en-US" sz="1500" b="1" dirty="0" smtClean="0"/>
              <a:t>“</a:t>
            </a:r>
            <a:r>
              <a:rPr lang="en-US" sz="1500" b="1" dirty="0" err="1" smtClean="0"/>
              <a:t>cervecita</a:t>
            </a:r>
            <a:r>
              <a:rPr lang="en-US" sz="1500" b="1" dirty="0" smtClean="0"/>
              <a:t>” o “</a:t>
            </a:r>
            <a:r>
              <a:rPr lang="en-US" sz="1500" b="1" dirty="0" err="1" smtClean="0"/>
              <a:t>cerveza</a:t>
            </a:r>
            <a:r>
              <a:rPr lang="en-US" sz="1500" b="1" dirty="0" smtClean="0"/>
              <a:t> de </a:t>
            </a:r>
            <a:r>
              <a:rPr lang="en-US" sz="1500" b="1" dirty="0" err="1" smtClean="0"/>
              <a:t>indio</a:t>
            </a:r>
            <a:r>
              <a:rPr lang="en-US" sz="1500" b="1" dirty="0" smtClean="0"/>
              <a:t>”</a:t>
            </a:r>
            <a:endParaRPr lang="pt-BR" sz="1500" b="1" dirty="0"/>
          </a:p>
        </p:txBody>
      </p:sp>
      <p:sp>
        <p:nvSpPr>
          <p:cNvPr id="8" name="Retângulo 7"/>
          <p:cNvSpPr/>
          <p:nvPr/>
        </p:nvSpPr>
        <p:spPr>
          <a:xfrm>
            <a:off x="217429" y="1990733"/>
            <a:ext cx="2506345" cy="553998"/>
          </a:xfrm>
          <a:prstGeom prst="rect">
            <a:avLst/>
          </a:prstGeom>
        </p:spPr>
        <p:txBody>
          <a:bodyPr wrap="square">
            <a:spAutoFit/>
          </a:bodyPr>
          <a:lstStyle/>
          <a:p>
            <a:pPr algn="ctr"/>
            <a:r>
              <a:rPr lang="en-US" sz="1500" b="1" i="1" dirty="0" err="1"/>
              <a:t>Lepidium</a:t>
            </a:r>
            <a:r>
              <a:rPr lang="en-US" sz="1500" b="1" i="1" dirty="0"/>
              <a:t> </a:t>
            </a:r>
            <a:r>
              <a:rPr lang="en-US" sz="1500" b="1" i="1" dirty="0" err="1"/>
              <a:t>meyenii</a:t>
            </a:r>
            <a:r>
              <a:rPr lang="en-US" sz="1500" b="1" i="1" dirty="0"/>
              <a:t> </a:t>
            </a:r>
            <a:endParaRPr lang="en-US" sz="1500" b="1" i="1" dirty="0" smtClean="0"/>
          </a:p>
          <a:p>
            <a:pPr algn="ctr"/>
            <a:r>
              <a:rPr lang="pt-BR" sz="1500" b="1" dirty="0" smtClean="0"/>
              <a:t>“maca” o “</a:t>
            </a:r>
            <a:r>
              <a:rPr lang="pt-BR" sz="1500" b="1" dirty="0" err="1"/>
              <a:t>g</a:t>
            </a:r>
            <a:r>
              <a:rPr lang="pt-BR" sz="1500" b="1" dirty="0" err="1" smtClean="0"/>
              <a:t>inseng</a:t>
            </a:r>
            <a:r>
              <a:rPr lang="pt-BR" sz="1500" b="1" dirty="0" smtClean="0"/>
              <a:t> peruano”</a:t>
            </a:r>
            <a:endParaRPr lang="pt-BR" sz="1500" b="1" dirty="0"/>
          </a:p>
        </p:txBody>
      </p:sp>
      <p:pic>
        <p:nvPicPr>
          <p:cNvPr id="76802" name="Picture 2" descr="http://lamolina.net/image/maca-root_resize3.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3" t="-11202" r="503" b="11202"/>
          <a:stretch/>
        </p:blipFill>
        <p:spPr bwMode="auto">
          <a:xfrm>
            <a:off x="417433" y="69490"/>
            <a:ext cx="1989381" cy="1856433"/>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descr="http://www.viveirodemudas.com/plantas/arvores%20nativas/Jatobazao.jpg"/>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392191" y="4837058"/>
            <a:ext cx="2235534" cy="1493337"/>
          </a:xfrm>
          <a:prstGeom prst="rect">
            <a:avLst/>
          </a:prstGeom>
          <a:noFill/>
          <a:extLst>
            <a:ext uri="{909E8E84-426E-40DD-AFC4-6F175D3DCCD1}">
              <a14:hiddenFill xmlns:a14="http://schemas.microsoft.com/office/drawing/2010/main">
                <a:solidFill>
                  <a:srgbClr val="FFFFFF"/>
                </a:solidFill>
              </a14:hiddenFill>
            </a:ext>
          </a:extLst>
        </p:spPr>
      </p:pic>
      <p:pic>
        <p:nvPicPr>
          <p:cNvPr id="76808" name="Picture 8" descr="http://www.cerratinga.org.br/wp-content/uploads/2013/05/jatoba-arvore2-bento-viana-isp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6196" y="4837058"/>
            <a:ext cx="1021762" cy="678742"/>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p:cNvSpPr txBox="1"/>
          <p:nvPr/>
        </p:nvSpPr>
        <p:spPr>
          <a:xfrm>
            <a:off x="411958" y="6332625"/>
            <a:ext cx="2215767" cy="553998"/>
          </a:xfrm>
          <a:prstGeom prst="rect">
            <a:avLst/>
          </a:prstGeom>
          <a:noFill/>
        </p:spPr>
        <p:txBody>
          <a:bodyPr wrap="square" rtlCol="0">
            <a:spAutoFit/>
          </a:bodyPr>
          <a:lstStyle/>
          <a:p>
            <a:pPr algn="ctr"/>
            <a:r>
              <a:rPr lang="pt-BR" sz="1500" b="1" i="1" dirty="0" err="1" smtClean="0"/>
              <a:t>Hymenaea</a:t>
            </a:r>
            <a:r>
              <a:rPr lang="pt-BR" sz="1500" b="1" dirty="0" smtClean="0"/>
              <a:t>  spp.</a:t>
            </a:r>
          </a:p>
          <a:p>
            <a:pPr algn="ctr"/>
            <a:r>
              <a:rPr lang="pt-BR" sz="1500" b="1" dirty="0" smtClean="0"/>
              <a:t>“jatobá”</a:t>
            </a:r>
            <a:endParaRPr lang="pt-BR" sz="1500" b="1" dirty="0"/>
          </a:p>
        </p:txBody>
      </p:sp>
      <p:sp>
        <p:nvSpPr>
          <p:cNvPr id="10" name="Retângulo 9"/>
          <p:cNvSpPr/>
          <p:nvPr/>
        </p:nvSpPr>
        <p:spPr>
          <a:xfrm>
            <a:off x="3162157" y="5898325"/>
            <a:ext cx="1861087" cy="584775"/>
          </a:xfrm>
          <a:prstGeom prst="rect">
            <a:avLst/>
          </a:prstGeom>
        </p:spPr>
        <p:txBody>
          <a:bodyPr wrap="none">
            <a:spAutoFit/>
          </a:bodyPr>
          <a:lstStyle/>
          <a:p>
            <a:pPr algn="ctr"/>
            <a:r>
              <a:rPr lang="en-US" sz="1600" b="1" i="1" dirty="0" err="1"/>
              <a:t>Pfaffia</a:t>
            </a:r>
            <a:r>
              <a:rPr lang="en-US" sz="1600" b="1" i="1" dirty="0"/>
              <a:t> </a:t>
            </a:r>
            <a:r>
              <a:rPr lang="en-US" sz="1600" b="1" i="1" dirty="0" err="1" smtClean="0"/>
              <a:t>glomerata</a:t>
            </a:r>
            <a:endParaRPr lang="en-US" sz="1600" b="1" i="1" dirty="0" smtClean="0"/>
          </a:p>
          <a:p>
            <a:pPr algn="ctr"/>
            <a:r>
              <a:rPr lang="en-US" sz="1600" b="1" dirty="0"/>
              <a:t>“ginseng </a:t>
            </a:r>
            <a:r>
              <a:rPr lang="en-US" sz="1600" b="1" dirty="0" err="1" smtClean="0"/>
              <a:t>brasileño</a:t>
            </a:r>
            <a:r>
              <a:rPr lang="en-US" sz="1600" b="1" dirty="0" smtClean="0"/>
              <a:t>”</a:t>
            </a:r>
            <a:endParaRPr lang="pt-BR" sz="1600" b="1" dirty="0"/>
          </a:p>
        </p:txBody>
      </p:sp>
      <p:pic>
        <p:nvPicPr>
          <p:cNvPr id="76810" name="Picture 10" descr="http://www.cpap.embrapa.br/plantas/fotos/01002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54305" y="2593513"/>
            <a:ext cx="1875810" cy="3246704"/>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p:cNvSpPr/>
          <p:nvPr/>
        </p:nvSpPr>
        <p:spPr>
          <a:xfrm>
            <a:off x="5948255" y="6203735"/>
            <a:ext cx="2320892" cy="584775"/>
          </a:xfrm>
          <a:prstGeom prst="rect">
            <a:avLst/>
          </a:prstGeom>
          <a:solidFill>
            <a:schemeClr val="bg1"/>
          </a:solidFill>
        </p:spPr>
        <p:txBody>
          <a:bodyPr wrap="none">
            <a:spAutoFit/>
          </a:bodyPr>
          <a:lstStyle/>
          <a:p>
            <a:pPr algn="ctr"/>
            <a:r>
              <a:rPr lang="en-US" sz="1600" b="1" i="1" dirty="0" err="1"/>
              <a:t>Ptychopetalum</a:t>
            </a:r>
            <a:r>
              <a:rPr lang="en-US" sz="1600" b="1" i="1" dirty="0"/>
              <a:t> </a:t>
            </a:r>
            <a:r>
              <a:rPr lang="en-US" sz="1600" b="1" i="1" dirty="0" err="1" smtClean="0"/>
              <a:t>olacoides</a:t>
            </a:r>
            <a:endParaRPr lang="en-US" sz="1600" b="1" i="1" dirty="0" smtClean="0"/>
          </a:p>
          <a:p>
            <a:pPr algn="ctr"/>
            <a:r>
              <a:rPr lang="en-US" sz="1600" b="1" dirty="0" smtClean="0"/>
              <a:t>“</a:t>
            </a:r>
            <a:r>
              <a:rPr lang="en-US" sz="1600" b="1" dirty="0" err="1" smtClean="0"/>
              <a:t>marapuama</a:t>
            </a:r>
            <a:r>
              <a:rPr lang="en-US" sz="1600" b="1" dirty="0" smtClean="0"/>
              <a:t>”</a:t>
            </a:r>
            <a:endParaRPr lang="pt-BR" sz="1600" b="1" dirty="0"/>
          </a:p>
        </p:txBody>
      </p:sp>
      <p:pic>
        <p:nvPicPr>
          <p:cNvPr id="76812" name="Picture 12" descr="http://img02.elicriso.it/it/piante_afrodisiache/catuaba/trichilia_catigu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08816" y="155410"/>
            <a:ext cx="1480887" cy="1525377"/>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p:cNvSpPr/>
          <p:nvPr/>
        </p:nvSpPr>
        <p:spPr>
          <a:xfrm>
            <a:off x="7291504" y="1680787"/>
            <a:ext cx="1945276" cy="553998"/>
          </a:xfrm>
          <a:prstGeom prst="rect">
            <a:avLst/>
          </a:prstGeom>
        </p:spPr>
        <p:txBody>
          <a:bodyPr wrap="none">
            <a:spAutoFit/>
          </a:bodyPr>
          <a:lstStyle/>
          <a:p>
            <a:pPr algn="ctr"/>
            <a:r>
              <a:rPr lang="pt-BR" sz="1500" b="1" i="1" dirty="0" err="1"/>
              <a:t>Trichilia</a:t>
            </a:r>
            <a:r>
              <a:rPr lang="pt-BR" sz="1500" b="1" i="1" dirty="0"/>
              <a:t> </a:t>
            </a:r>
            <a:r>
              <a:rPr lang="pt-BR" sz="1500" b="1" i="1" dirty="0" err="1" smtClean="0"/>
              <a:t>catigua</a:t>
            </a:r>
            <a:endParaRPr lang="pt-BR" sz="1500" b="1" i="1" dirty="0" smtClean="0"/>
          </a:p>
          <a:p>
            <a:pPr algn="ctr"/>
            <a:r>
              <a:rPr lang="pt-BR" sz="1500" b="1" dirty="0" smtClean="0"/>
              <a:t>“catuaba” o “catiguá” </a:t>
            </a:r>
            <a:endParaRPr lang="pt-BR" sz="1500" b="1" dirty="0"/>
          </a:p>
        </p:txBody>
      </p:sp>
      <p:pic>
        <p:nvPicPr>
          <p:cNvPr id="76814" name="Picture 14" descr="http://smhttp.32478.nexcesscdn.net/80E972/healingthebody/wp-content/uploads/2014/06/Uncaria_guianensis_p33jpg.jpg?0dc0f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7710" y="2360065"/>
            <a:ext cx="1644331" cy="1093481"/>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p:cNvSpPr txBox="1"/>
          <p:nvPr/>
        </p:nvSpPr>
        <p:spPr>
          <a:xfrm>
            <a:off x="7407571" y="3463559"/>
            <a:ext cx="1568542" cy="584775"/>
          </a:xfrm>
          <a:prstGeom prst="rect">
            <a:avLst/>
          </a:prstGeom>
          <a:noFill/>
        </p:spPr>
        <p:txBody>
          <a:bodyPr wrap="square" rtlCol="0">
            <a:spAutoFit/>
          </a:bodyPr>
          <a:lstStyle/>
          <a:p>
            <a:pPr algn="ctr"/>
            <a:r>
              <a:rPr lang="pt-BR" sz="1600" b="1" i="1" dirty="0" err="1" smtClean="0"/>
              <a:t>Uncaria</a:t>
            </a:r>
            <a:r>
              <a:rPr lang="pt-BR" sz="1600" b="1" dirty="0" smtClean="0"/>
              <a:t> spp.</a:t>
            </a:r>
          </a:p>
          <a:p>
            <a:pPr algn="ctr"/>
            <a:r>
              <a:rPr lang="pt-BR" sz="1600" b="1" dirty="0" smtClean="0"/>
              <a:t>“</a:t>
            </a:r>
            <a:r>
              <a:rPr lang="pt-BR" sz="1600" b="1" dirty="0" err="1" smtClean="0"/>
              <a:t>uña</a:t>
            </a:r>
            <a:r>
              <a:rPr lang="pt-BR" sz="1600" b="1" dirty="0" smtClean="0"/>
              <a:t> de gato”</a:t>
            </a:r>
            <a:endParaRPr lang="pt-BR" sz="1600" b="1" dirty="0"/>
          </a:p>
        </p:txBody>
      </p:sp>
      <p:pic>
        <p:nvPicPr>
          <p:cNvPr id="25" name="Picture 4" descr="C:\Meus documentos\Minhas imagens\Album Danilo ORIXI\Plantas\Saracuramirá\Melhores\Saracuramirá (12).JPG"/>
          <p:cNvPicPr>
            <a:picLocks noChangeAspect="1" noChangeArrowheads="1"/>
          </p:cNvPicPr>
          <p:nvPr/>
        </p:nvPicPr>
        <p:blipFill>
          <a:blip r:embed="rId12" cstate="print">
            <a:extLst>
              <a:ext uri="{28A0092B-C50C-407E-A947-70E740481C1C}">
                <a14:useLocalDpi xmlns:a14="http://schemas.microsoft.com/office/drawing/2010/main" val="0"/>
              </a:ext>
            </a:extLst>
          </a:blip>
          <a:srcRect t="30632"/>
          <a:stretch>
            <a:fillRect/>
          </a:stretch>
        </p:blipFill>
        <p:spPr bwMode="auto">
          <a:xfrm>
            <a:off x="2867754" y="386446"/>
            <a:ext cx="2043644" cy="106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15" descr="C:\Users\Danilo\Dropbox\Pessoais\Fotos\Album Danilo ORIXI\Plantas\Marapuama Louriva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6344" y="4230507"/>
            <a:ext cx="1495861" cy="1994481"/>
          </a:xfrm>
          <a:prstGeom prst="rect">
            <a:avLst/>
          </a:prstGeom>
          <a:solidFill>
            <a:schemeClr val="bg1"/>
          </a:solidFill>
          <a:extLst/>
        </p:spPr>
      </p:pic>
    </p:spTree>
    <p:extLst>
      <p:ext uri="{BB962C8B-B14F-4D97-AF65-F5344CB8AC3E}">
        <p14:creationId xmlns:p14="http://schemas.microsoft.com/office/powerpoint/2010/main" val="34488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6802"/>
                                        </p:tgtEl>
                                        <p:attrNameLst>
                                          <p:attrName>style.visibility</p:attrName>
                                        </p:attrNameLst>
                                      </p:cBhvr>
                                      <p:to>
                                        <p:strVal val="visible"/>
                                      </p:to>
                                    </p:set>
                                    <p:animEffect transition="in" filter="fade">
                                      <p:cBhvr>
                                        <p:cTn id="10" dur="500"/>
                                        <p:tgtEl>
                                          <p:spTgt spid="7680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anim calcmode="lin" valueType="num">
                                      <p:cBhvr additive="base">
                                        <p:cTn id="19" dur="500" fill="hold"/>
                                        <p:tgtEl>
                                          <p:spTgt spid="76810"/>
                                        </p:tgtEl>
                                        <p:attrNameLst>
                                          <p:attrName>ppt_x</p:attrName>
                                        </p:attrNameLst>
                                      </p:cBhvr>
                                      <p:tavLst>
                                        <p:tav tm="0">
                                          <p:val>
                                            <p:strVal val="#ppt_x"/>
                                          </p:val>
                                        </p:tav>
                                        <p:tav tm="100000">
                                          <p:val>
                                            <p:strVal val="#ppt_x"/>
                                          </p:val>
                                        </p:tav>
                                      </p:tavLst>
                                    </p:anim>
                                    <p:anim calcmode="lin" valueType="num">
                                      <p:cBhvr additive="base">
                                        <p:cTn id="20" dur="500" fill="hold"/>
                                        <p:tgtEl>
                                          <p:spTgt spid="768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6814"/>
                                        </p:tgtEl>
                                        <p:attrNameLst>
                                          <p:attrName>style.visibility</p:attrName>
                                        </p:attrNameLst>
                                      </p:cBhvr>
                                      <p:to>
                                        <p:strVal val="visible"/>
                                      </p:to>
                                    </p:set>
                                    <p:animEffect transition="in" filter="wipe(down)">
                                      <p:cBhvr>
                                        <p:cTn id="25" dur="500"/>
                                        <p:tgtEl>
                                          <p:spTgt spid="768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6804"/>
                                        </p:tgtEl>
                                        <p:attrNameLst>
                                          <p:attrName>style.visibility</p:attrName>
                                        </p:attrNameLst>
                                      </p:cBhvr>
                                      <p:to>
                                        <p:strVal val="visible"/>
                                      </p:to>
                                    </p:set>
                                    <p:animEffect transition="in" filter="barn(inVertical)">
                                      <p:cBhvr>
                                        <p:cTn id="33" dur="500"/>
                                        <p:tgtEl>
                                          <p:spTgt spid="76804"/>
                                        </p:tgtEl>
                                      </p:cBhvr>
                                    </p:animEffect>
                                  </p:childTnLst>
                                </p:cTn>
                              </p:par>
                              <p:par>
                                <p:cTn id="34" presetID="16" presetClass="entr" presetSubtype="21" fill="hold" nodeType="withEffect">
                                  <p:stCondLst>
                                    <p:cond delay="0"/>
                                  </p:stCondLst>
                                  <p:childTnLst>
                                    <p:set>
                                      <p:cBhvr>
                                        <p:cTn id="35" dur="1" fill="hold">
                                          <p:stCondLst>
                                            <p:cond delay="0"/>
                                          </p:stCondLst>
                                        </p:cTn>
                                        <p:tgtEl>
                                          <p:spTgt spid="76808"/>
                                        </p:tgtEl>
                                        <p:attrNameLst>
                                          <p:attrName>style.visibility</p:attrName>
                                        </p:attrNameLst>
                                      </p:cBhvr>
                                      <p:to>
                                        <p:strVal val="visible"/>
                                      </p:to>
                                    </p:set>
                                    <p:animEffect transition="in" filter="barn(inVertical)">
                                      <p:cBhvr>
                                        <p:cTn id="36" dur="500"/>
                                        <p:tgtEl>
                                          <p:spTgt spid="7680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par>
                                <p:cTn id="40" presetID="16" presetClass="entr" presetSubtype="21" fill="hold" nodeType="withEffect">
                                  <p:stCondLst>
                                    <p:cond delay="0"/>
                                  </p:stCondLst>
                                  <p:childTnLst>
                                    <p:set>
                                      <p:cBhvr>
                                        <p:cTn id="41" dur="1" fill="hold">
                                          <p:stCondLst>
                                            <p:cond delay="0"/>
                                          </p:stCondLst>
                                        </p:cTn>
                                        <p:tgtEl>
                                          <p:spTgt spid="37896"/>
                                        </p:tgtEl>
                                        <p:attrNameLst>
                                          <p:attrName>style.visibility</p:attrName>
                                        </p:attrNameLst>
                                      </p:cBhvr>
                                      <p:to>
                                        <p:strVal val="visible"/>
                                      </p:to>
                                    </p:set>
                                    <p:animEffect transition="in" filter="barn(inVertical)">
                                      <p:cBhvr>
                                        <p:cTn id="42" dur="500"/>
                                        <p:tgtEl>
                                          <p:spTgt spid="3789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500"/>
                                        <p:tgtEl>
                                          <p:spTgt spid="5"/>
                                        </p:tgtEl>
                                      </p:cBhvr>
                                    </p:animEffect>
                                  </p:childTnLst>
                                </p:cTn>
                              </p:par>
                              <p:par>
                                <p:cTn id="46" presetID="16" presetClass="entr" presetSubtype="21" fill="hold" nodeType="withEffect">
                                  <p:stCondLst>
                                    <p:cond delay="0"/>
                                  </p:stCondLst>
                                  <p:childTnLst>
                                    <p:set>
                                      <p:cBhvr>
                                        <p:cTn id="47" dur="1" fill="hold">
                                          <p:stCondLst>
                                            <p:cond delay="0"/>
                                          </p:stCondLst>
                                        </p:cTn>
                                        <p:tgtEl>
                                          <p:spTgt spid="37898"/>
                                        </p:tgtEl>
                                        <p:attrNameLst>
                                          <p:attrName>style.visibility</p:attrName>
                                        </p:attrNameLst>
                                      </p:cBhvr>
                                      <p:to>
                                        <p:strVal val="visible"/>
                                      </p:to>
                                    </p:set>
                                    <p:animEffect transition="in" filter="barn(inVertical)">
                                      <p:cBhvr>
                                        <p:cTn id="48" dur="500"/>
                                        <p:tgtEl>
                                          <p:spTgt spid="37898"/>
                                        </p:tgtEl>
                                      </p:cBhvr>
                                    </p:animEffect>
                                  </p:childTnLst>
                                </p:cTn>
                              </p:par>
                              <p:par>
                                <p:cTn id="49" presetID="16" presetClass="entr" presetSubtype="21" fill="hold" nodeType="withEffect">
                                  <p:stCondLst>
                                    <p:cond delay="0"/>
                                  </p:stCondLst>
                                  <p:childTnLst>
                                    <p:set>
                                      <p:cBhvr>
                                        <p:cTn id="50" dur="1" fill="hold">
                                          <p:stCondLst>
                                            <p:cond delay="0"/>
                                          </p:stCondLst>
                                        </p:cTn>
                                        <p:tgtEl>
                                          <p:spTgt spid="76812"/>
                                        </p:tgtEl>
                                        <p:attrNameLst>
                                          <p:attrName>style.visibility</p:attrName>
                                        </p:attrNameLst>
                                      </p:cBhvr>
                                      <p:to>
                                        <p:strVal val="visible"/>
                                      </p:to>
                                    </p:set>
                                    <p:animEffect transition="in" filter="barn(inVertical)">
                                      <p:cBhvr>
                                        <p:cTn id="51" dur="500"/>
                                        <p:tgtEl>
                                          <p:spTgt spid="7681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inVertical)">
                                      <p:cBhvr>
                                        <p:cTn id="54" dur="500"/>
                                        <p:tgtEl>
                                          <p:spTgt spid="11"/>
                                        </p:tgtEl>
                                      </p:cBhvr>
                                    </p:animEffect>
                                  </p:childTnLst>
                                </p:cTn>
                              </p:par>
                              <p:par>
                                <p:cTn id="55" presetID="16" presetClass="entr" presetSubtype="21" fill="hold" nodeType="withEffect">
                                  <p:stCondLst>
                                    <p:cond delay="0"/>
                                  </p:stCondLst>
                                  <p:childTnLst>
                                    <p:set>
                                      <p:cBhvr>
                                        <p:cTn id="56" dur="1" fill="hold">
                                          <p:stCondLst>
                                            <p:cond delay="0"/>
                                          </p:stCondLst>
                                        </p:cTn>
                                        <p:tgtEl>
                                          <p:spTgt spid="76815"/>
                                        </p:tgtEl>
                                        <p:attrNameLst>
                                          <p:attrName>style.visibility</p:attrName>
                                        </p:attrNameLst>
                                      </p:cBhvr>
                                      <p:to>
                                        <p:strVal val="visible"/>
                                      </p:to>
                                    </p:set>
                                    <p:animEffect transition="in" filter="barn(inVertical)">
                                      <p:cBhvr>
                                        <p:cTn id="57" dur="500"/>
                                        <p:tgtEl>
                                          <p:spTgt spid="7681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barn(inVertical)">
                                      <p:cBhvr>
                                        <p:cTn id="60" dur="500"/>
                                        <p:tgtEl>
                                          <p:spTgt spid="3"/>
                                        </p:tgtEl>
                                      </p:cBhvr>
                                    </p:animEffect>
                                  </p:childTnLst>
                                </p:cTn>
                              </p:par>
                              <p:par>
                                <p:cTn id="61" presetID="16" presetClass="entr" presetSubtype="21" fill="hold" nodeType="withEffect">
                                  <p:stCondLst>
                                    <p:cond delay="0"/>
                                  </p:stCondLst>
                                  <p:childTnLst>
                                    <p:set>
                                      <p:cBhvr>
                                        <p:cTn id="62" dur="1" fill="hold">
                                          <p:stCondLst>
                                            <p:cond delay="0"/>
                                          </p:stCondLst>
                                        </p:cTn>
                                        <p:tgtEl>
                                          <p:spTgt spid="37892"/>
                                        </p:tgtEl>
                                        <p:attrNameLst>
                                          <p:attrName>style.visibility</p:attrName>
                                        </p:attrNameLst>
                                      </p:cBhvr>
                                      <p:to>
                                        <p:strVal val="visible"/>
                                      </p:to>
                                    </p:set>
                                    <p:animEffect transition="in" filter="barn(inVertical)">
                                      <p:cBhvr>
                                        <p:cTn id="63" dur="500"/>
                                        <p:tgtEl>
                                          <p:spTgt spid="37892"/>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500" fill="hold"/>
                                        <p:tgtEl>
                                          <p:spTgt spid="6"/>
                                        </p:tgtEl>
                                        <p:attrNameLst>
                                          <p:attrName>ppt_x</p:attrName>
                                        </p:attrNameLst>
                                      </p:cBhvr>
                                      <p:tavLst>
                                        <p:tav tm="0">
                                          <p:val>
                                            <p:strVal val="#ppt_x"/>
                                          </p:val>
                                        </p:tav>
                                        <p:tav tm="100000">
                                          <p:val>
                                            <p:strVal val="#ppt_x"/>
                                          </p:val>
                                        </p:tav>
                                      </p:tavLst>
                                    </p:anim>
                                    <p:anim calcmode="lin" valueType="num">
                                      <p:cBhvr additive="base">
                                        <p:cTn id="7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0" grpId="0"/>
      <p:bldP spid="11" grpId="0" animBg="1"/>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86267" y="174439"/>
            <a:ext cx="3054417" cy="610819"/>
          </a:xfrm>
          <a:solidFill>
            <a:schemeClr val="bg1"/>
          </a:solidFill>
        </p:spPr>
        <p:txBody>
          <a:bodyPr>
            <a:normAutofit/>
          </a:bodyPr>
          <a:lstStyle/>
          <a:p>
            <a:pPr algn="ctr"/>
            <a:r>
              <a:rPr lang="pt-BR" sz="2700" b="1" dirty="0" smtClean="0">
                <a:solidFill>
                  <a:srgbClr val="C00000"/>
                </a:solidFill>
                <a:latin typeface="Comic Sans MS" pitchFamily="66" charset="0"/>
              </a:rPr>
              <a:t>ADAPTÓGENOS</a:t>
            </a:r>
            <a:endParaRPr lang="pt-BR" sz="2700" b="1" dirty="0">
              <a:solidFill>
                <a:srgbClr val="C00000"/>
              </a:solidFill>
              <a:latin typeface="Comic Sans MS" pitchFamily="66" charset="0"/>
            </a:endParaRPr>
          </a:p>
        </p:txBody>
      </p:sp>
      <p:sp>
        <p:nvSpPr>
          <p:cNvPr id="4099" name="Rectangle 3"/>
          <p:cNvSpPr>
            <a:spLocks noGrp="1" noChangeArrowheads="1"/>
          </p:cNvSpPr>
          <p:nvPr>
            <p:ph type="body" idx="1"/>
          </p:nvPr>
        </p:nvSpPr>
        <p:spPr>
          <a:xfrm>
            <a:off x="435318" y="896079"/>
            <a:ext cx="8259717" cy="5845703"/>
          </a:xfrm>
          <a:solidFill>
            <a:schemeClr val="bg1"/>
          </a:solidFill>
        </p:spPr>
        <p:txBody>
          <a:bodyPr>
            <a:noAutofit/>
          </a:bodyPr>
          <a:lstStyle/>
          <a:p>
            <a:pPr marL="0" indent="0" algn="just">
              <a:lnSpc>
                <a:spcPct val="80000"/>
              </a:lnSpc>
              <a:buNone/>
            </a:pPr>
            <a:endParaRPr lang="pt-BR" sz="1200" b="1" dirty="0" smtClean="0">
              <a:solidFill>
                <a:schemeClr val="tx1"/>
              </a:solidFill>
              <a:latin typeface="Comic Sans MS" pitchFamily="66" charset="0"/>
            </a:endParaRPr>
          </a:p>
          <a:p>
            <a:pPr algn="just">
              <a:lnSpc>
                <a:spcPct val="80000"/>
              </a:lnSpc>
              <a:buFont typeface="Wingdings" panose="05000000000000000000" pitchFamily="2" charset="2"/>
              <a:buChar char="q"/>
            </a:pPr>
            <a:r>
              <a:rPr lang="pt-BR" sz="1800" b="1" dirty="0" smtClean="0">
                <a:solidFill>
                  <a:schemeClr val="tx1"/>
                </a:solidFill>
                <a:latin typeface="Comic Sans MS" pitchFamily="66" charset="0"/>
              </a:rPr>
              <a:t>AGENTES INMUNOESTIMULANTES</a:t>
            </a:r>
            <a:endParaRPr lang="pt-BR" sz="1800" b="1" dirty="0">
              <a:solidFill>
                <a:schemeClr val="tx1"/>
              </a:solidFill>
              <a:latin typeface="Comic Sans MS" pitchFamily="66" charset="0"/>
            </a:endParaRPr>
          </a:p>
          <a:p>
            <a:pPr algn="just">
              <a:buFont typeface="Wingdings" panose="05000000000000000000" pitchFamily="2" charset="2"/>
              <a:buNone/>
            </a:pPr>
            <a:r>
              <a:rPr lang="pt-BR" sz="1800" dirty="0">
                <a:solidFill>
                  <a:schemeClr val="tx1"/>
                </a:solidFill>
              </a:rPr>
              <a:t>	</a:t>
            </a:r>
            <a:r>
              <a:rPr lang="es-ES" sz="1800" dirty="0" smtClean="0">
                <a:solidFill>
                  <a:schemeClr val="tx1"/>
                </a:solidFill>
                <a:latin typeface="Comic Sans MS" pitchFamily="66" charset="0"/>
              </a:rPr>
              <a:t>Promueven </a:t>
            </a:r>
            <a:r>
              <a:rPr lang="es-ES" sz="1800" dirty="0">
                <a:solidFill>
                  <a:schemeClr val="tx1"/>
                </a:solidFill>
                <a:latin typeface="Comic Sans MS" pitchFamily="66" charset="0"/>
              </a:rPr>
              <a:t>una mejor resistencia contra las infecciones bacterianas y virales, y también contra la inflamación crónica</a:t>
            </a:r>
            <a:r>
              <a:rPr lang="es-ES" sz="1800" dirty="0" smtClean="0">
                <a:solidFill>
                  <a:schemeClr val="tx1"/>
                </a:solidFill>
                <a:latin typeface="Comic Sans MS" pitchFamily="66" charset="0"/>
              </a:rPr>
              <a:t>.</a:t>
            </a:r>
          </a:p>
          <a:p>
            <a:pPr algn="just">
              <a:lnSpc>
                <a:spcPct val="80000"/>
              </a:lnSpc>
              <a:buFont typeface="Wingdings" panose="05000000000000000000" pitchFamily="2" charset="2"/>
              <a:buNone/>
            </a:pPr>
            <a:endParaRPr lang="pt-BR" sz="1800" dirty="0">
              <a:solidFill>
                <a:schemeClr val="tx1"/>
              </a:solidFill>
            </a:endParaRPr>
          </a:p>
          <a:p>
            <a:pPr algn="just">
              <a:lnSpc>
                <a:spcPct val="80000"/>
              </a:lnSpc>
              <a:buFont typeface="Wingdings" panose="05000000000000000000" pitchFamily="2" charset="2"/>
              <a:buChar char="q"/>
            </a:pPr>
            <a:r>
              <a:rPr lang="pt-BR" sz="1800" b="1" dirty="0">
                <a:solidFill>
                  <a:schemeClr val="tx1"/>
                </a:solidFill>
                <a:latin typeface="Comic Sans MS" pitchFamily="66" charset="0"/>
              </a:rPr>
              <a:t>AGENTES NOOTRÓPICOS</a:t>
            </a:r>
          </a:p>
          <a:p>
            <a:pPr algn="just">
              <a:buFont typeface="Wingdings" panose="05000000000000000000" pitchFamily="2" charset="2"/>
              <a:buNone/>
            </a:pPr>
            <a:r>
              <a:rPr lang="pt-BR" sz="1800" dirty="0">
                <a:solidFill>
                  <a:schemeClr val="tx1"/>
                </a:solidFill>
              </a:rPr>
              <a:t>	</a:t>
            </a:r>
            <a:r>
              <a:rPr lang="es-ES" sz="1800" dirty="0" smtClean="0">
                <a:solidFill>
                  <a:schemeClr val="tx1"/>
                </a:solidFill>
                <a:latin typeface="Comic Sans MS" pitchFamily="66" charset="0"/>
              </a:rPr>
              <a:t>Mejoran </a:t>
            </a:r>
            <a:r>
              <a:rPr lang="es-ES" sz="1800" dirty="0">
                <a:solidFill>
                  <a:schemeClr val="tx1"/>
                </a:solidFill>
                <a:latin typeface="Comic Sans MS" pitchFamily="66" charset="0"/>
              </a:rPr>
              <a:t>las funciones cerebrales como la memoria, el aprendizaje, la capacidad de percepción y poder de razonamiento y concentración</a:t>
            </a:r>
            <a:r>
              <a:rPr lang="es-ES" sz="1800" dirty="0" smtClean="0">
                <a:solidFill>
                  <a:schemeClr val="tx1"/>
                </a:solidFill>
                <a:latin typeface="Comic Sans MS" pitchFamily="66" charset="0"/>
              </a:rPr>
              <a:t>.</a:t>
            </a:r>
          </a:p>
          <a:p>
            <a:pPr algn="just">
              <a:lnSpc>
                <a:spcPct val="80000"/>
              </a:lnSpc>
              <a:buFont typeface="Wingdings" panose="05000000000000000000" pitchFamily="2" charset="2"/>
              <a:buNone/>
            </a:pPr>
            <a:endParaRPr lang="pt-BR" sz="1800" dirty="0">
              <a:solidFill>
                <a:schemeClr val="tx1"/>
              </a:solidFill>
            </a:endParaRPr>
          </a:p>
          <a:p>
            <a:pPr algn="just">
              <a:lnSpc>
                <a:spcPct val="80000"/>
              </a:lnSpc>
              <a:buFont typeface="Wingdings" panose="05000000000000000000" pitchFamily="2" charset="2"/>
              <a:buChar char="q"/>
            </a:pPr>
            <a:r>
              <a:rPr lang="pt-BR" sz="1800" b="1" dirty="0">
                <a:solidFill>
                  <a:schemeClr val="tx1"/>
                </a:solidFill>
                <a:latin typeface="Comic Sans MS" pitchFamily="66" charset="0"/>
              </a:rPr>
              <a:t>AGENTES ANABÓLICOS</a:t>
            </a:r>
          </a:p>
          <a:p>
            <a:pPr algn="just">
              <a:buFont typeface="Wingdings" panose="05000000000000000000" pitchFamily="2" charset="2"/>
              <a:buNone/>
            </a:pPr>
            <a:r>
              <a:rPr lang="es-ES" sz="1800" dirty="0" smtClean="0">
                <a:solidFill>
                  <a:schemeClr val="tx1"/>
                </a:solidFill>
              </a:rPr>
              <a:t>      </a:t>
            </a:r>
            <a:r>
              <a:rPr lang="es-ES" sz="1800" b="1" dirty="0" smtClean="0">
                <a:solidFill>
                  <a:schemeClr val="tx1"/>
                </a:solidFill>
              </a:rPr>
              <a:t> </a:t>
            </a:r>
            <a:r>
              <a:rPr lang="es-ES" sz="1800" dirty="0" smtClean="0">
                <a:solidFill>
                  <a:schemeClr val="tx1"/>
                </a:solidFill>
                <a:latin typeface="Comic Sans MS" pitchFamily="66" charset="0"/>
              </a:rPr>
              <a:t>Activan </a:t>
            </a:r>
            <a:r>
              <a:rPr lang="es-ES" sz="1800" dirty="0">
                <a:solidFill>
                  <a:schemeClr val="tx1"/>
                </a:solidFill>
                <a:latin typeface="Comic Sans MS" pitchFamily="66" charset="0"/>
              </a:rPr>
              <a:t>el metabolismo, aumentando </a:t>
            </a:r>
            <a:r>
              <a:rPr lang="es-ES" sz="1800" dirty="0" smtClean="0">
                <a:solidFill>
                  <a:schemeClr val="tx1"/>
                </a:solidFill>
                <a:latin typeface="Comic Sans MS" pitchFamily="66" charset="0"/>
              </a:rPr>
              <a:t>las </a:t>
            </a:r>
            <a:r>
              <a:rPr lang="es-ES" sz="1800" dirty="0">
                <a:solidFill>
                  <a:schemeClr val="tx1"/>
                </a:solidFill>
                <a:latin typeface="Comic Sans MS" pitchFamily="66" charset="0"/>
              </a:rPr>
              <a:t>síntesis de ácidos nucleicos, proteínas, y por lo tanto, </a:t>
            </a:r>
            <a:r>
              <a:rPr lang="es-ES" sz="1800" dirty="0" smtClean="0">
                <a:solidFill>
                  <a:schemeClr val="tx1"/>
                </a:solidFill>
                <a:latin typeface="Comic Sans MS" pitchFamily="66" charset="0"/>
              </a:rPr>
              <a:t>son agentes </a:t>
            </a:r>
            <a:r>
              <a:rPr lang="es-ES" sz="1800" dirty="0">
                <a:solidFill>
                  <a:schemeClr val="tx1"/>
                </a:solidFill>
                <a:latin typeface="Comic Sans MS" pitchFamily="66" charset="0"/>
              </a:rPr>
              <a:t>promotores del crecimiento</a:t>
            </a:r>
            <a:r>
              <a:rPr lang="es-ES" sz="1800" dirty="0" smtClean="0">
                <a:solidFill>
                  <a:schemeClr val="tx1"/>
                </a:solidFill>
                <a:latin typeface="Comic Sans MS" pitchFamily="66" charset="0"/>
              </a:rPr>
              <a:t>.</a:t>
            </a:r>
          </a:p>
          <a:p>
            <a:pPr algn="just">
              <a:lnSpc>
                <a:spcPct val="80000"/>
              </a:lnSpc>
              <a:buFont typeface="Wingdings" panose="05000000000000000000" pitchFamily="2" charset="2"/>
              <a:buNone/>
            </a:pPr>
            <a:endParaRPr lang="pt-BR" sz="1800" dirty="0">
              <a:solidFill>
                <a:schemeClr val="tx1"/>
              </a:solidFill>
            </a:endParaRPr>
          </a:p>
          <a:p>
            <a:pPr algn="just">
              <a:lnSpc>
                <a:spcPct val="80000"/>
              </a:lnSpc>
              <a:buFont typeface="Wingdings" panose="05000000000000000000" pitchFamily="2" charset="2"/>
              <a:buChar char="q"/>
            </a:pPr>
            <a:r>
              <a:rPr lang="pt-BR" sz="1800" b="1" dirty="0" smtClean="0">
                <a:solidFill>
                  <a:schemeClr val="tx1"/>
                </a:solidFill>
                <a:latin typeface="Comic Sans MS" pitchFamily="66" charset="0"/>
              </a:rPr>
              <a:t>TÓNICOS</a:t>
            </a:r>
          </a:p>
          <a:p>
            <a:pPr marL="0" indent="0" algn="just">
              <a:buNone/>
            </a:pPr>
            <a:r>
              <a:rPr lang="pt-BR" sz="1800" dirty="0" smtClean="0">
                <a:solidFill>
                  <a:schemeClr val="tx1"/>
                </a:solidFill>
              </a:rPr>
              <a:t>      </a:t>
            </a:r>
            <a:r>
              <a:rPr lang="pt-BR" sz="1800" dirty="0" smtClean="0">
                <a:solidFill>
                  <a:schemeClr val="tx1"/>
                </a:solidFill>
                <a:latin typeface="Comic Sans MS" pitchFamily="66" charset="0"/>
              </a:rPr>
              <a:t> </a:t>
            </a:r>
            <a:r>
              <a:rPr lang="es-ES" sz="1800" dirty="0" smtClean="0">
                <a:solidFill>
                  <a:schemeClr val="tx1"/>
                </a:solidFill>
                <a:latin typeface="Comic Sans MS" pitchFamily="66" charset="0"/>
              </a:rPr>
              <a:t>Mejoran la falta de tono y la debilidad del cuerpo como un todo o en órganos específicos. Actúan para mejorar la "performance" física.</a:t>
            </a:r>
          </a:p>
          <a:p>
            <a:pPr marL="0" indent="0" algn="just">
              <a:lnSpc>
                <a:spcPct val="80000"/>
              </a:lnSpc>
              <a:buNone/>
            </a:pPr>
            <a:endParaRPr lang="pt-BR" sz="1800" dirty="0" smtClean="0">
              <a:solidFill>
                <a:schemeClr val="tx1"/>
              </a:solidFill>
            </a:endParaRPr>
          </a:p>
          <a:p>
            <a:pPr algn="just">
              <a:lnSpc>
                <a:spcPct val="80000"/>
              </a:lnSpc>
              <a:buFont typeface="Wingdings" panose="05000000000000000000" pitchFamily="2" charset="2"/>
              <a:buChar char="q"/>
            </a:pPr>
            <a:r>
              <a:rPr lang="pt-BR" sz="1800" b="1" dirty="0" smtClean="0">
                <a:solidFill>
                  <a:schemeClr val="tx1"/>
                </a:solidFill>
                <a:latin typeface="Comic Sans MS" pitchFamily="66" charset="0"/>
              </a:rPr>
              <a:t>AGENTES </a:t>
            </a:r>
            <a:r>
              <a:rPr lang="pt-BR" sz="1800" b="1" dirty="0">
                <a:solidFill>
                  <a:schemeClr val="tx1"/>
                </a:solidFill>
                <a:latin typeface="Comic Sans MS" pitchFamily="66" charset="0"/>
              </a:rPr>
              <a:t>GERIÁTRICOS</a:t>
            </a:r>
            <a:endParaRPr lang="pt-BR" sz="1800" dirty="0">
              <a:solidFill>
                <a:schemeClr val="tx1"/>
              </a:solidFill>
              <a:latin typeface="Comic Sans MS" pitchFamily="66" charset="0"/>
            </a:endParaRPr>
          </a:p>
          <a:p>
            <a:pPr algn="just">
              <a:buFont typeface="Wingdings" panose="05000000000000000000" pitchFamily="2" charset="2"/>
              <a:buNone/>
            </a:pPr>
            <a:r>
              <a:rPr lang="es-ES" sz="1800" dirty="0" smtClean="0">
                <a:solidFill>
                  <a:schemeClr val="tx1"/>
                </a:solidFill>
              </a:rPr>
              <a:t>   </a:t>
            </a:r>
            <a:r>
              <a:rPr lang="es-ES" sz="1800" b="1" dirty="0" smtClean="0">
                <a:solidFill>
                  <a:schemeClr val="tx1"/>
                </a:solidFill>
              </a:rPr>
              <a:t>    </a:t>
            </a:r>
            <a:r>
              <a:rPr lang="es-ES" sz="1800" dirty="0" smtClean="0">
                <a:solidFill>
                  <a:schemeClr val="tx1"/>
                </a:solidFill>
                <a:latin typeface="Comic Sans MS" pitchFamily="66" charset="0"/>
              </a:rPr>
              <a:t>Se utilizan para prevenir </a:t>
            </a:r>
            <a:r>
              <a:rPr lang="es-ES" sz="1800" dirty="0">
                <a:solidFill>
                  <a:schemeClr val="tx1"/>
                </a:solidFill>
                <a:latin typeface="Comic Sans MS" pitchFamily="66" charset="0"/>
              </a:rPr>
              <a:t>la aparición de enfermedades o síntomas relacionados con la edad.</a:t>
            </a:r>
            <a:endParaRPr lang="pt-BR" sz="1800" dirty="0">
              <a:solidFill>
                <a:schemeClr val="tx1"/>
              </a:solidFill>
              <a:latin typeface="Comic Sans MS" pitchFamily="66" charset="0"/>
            </a:endParaRPr>
          </a:p>
        </p:txBody>
      </p:sp>
    </p:spTree>
    <p:extLst>
      <p:ext uri="{BB962C8B-B14F-4D97-AF65-F5344CB8AC3E}">
        <p14:creationId xmlns:p14="http://schemas.microsoft.com/office/powerpoint/2010/main" val="428629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xEl>
                                              <p:pRg st="4" end="4"/>
                                            </p:txEl>
                                          </p:spTgt>
                                        </p:tgtEl>
                                        <p:attrNameLst>
                                          <p:attrName>style.visibility</p:attrName>
                                        </p:attrNameLst>
                                      </p:cBhvr>
                                      <p:to>
                                        <p:strVal val="visible"/>
                                      </p:to>
                                    </p:set>
                                    <p:animEffect transition="in" filter="fade">
                                      <p:cBhvr>
                                        <p:cTn id="7" dur="500"/>
                                        <p:tgtEl>
                                          <p:spTgt spid="409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xEl>
                                              <p:pRg st="5" end="5"/>
                                            </p:txEl>
                                          </p:spTgt>
                                        </p:tgtEl>
                                        <p:attrNameLst>
                                          <p:attrName>style.visibility</p:attrName>
                                        </p:attrNameLst>
                                      </p:cBhvr>
                                      <p:to>
                                        <p:strVal val="visible"/>
                                      </p:to>
                                    </p:set>
                                    <p:animEffect transition="in" filter="fade">
                                      <p:cBhvr>
                                        <p:cTn id="10" dur="500"/>
                                        <p:tgtEl>
                                          <p:spTgt spid="4099">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9">
                                            <p:txEl>
                                              <p:pRg st="7" end="7"/>
                                            </p:txEl>
                                          </p:spTgt>
                                        </p:tgtEl>
                                        <p:attrNameLst>
                                          <p:attrName>style.visibility</p:attrName>
                                        </p:attrNameLst>
                                      </p:cBhvr>
                                      <p:to>
                                        <p:strVal val="visible"/>
                                      </p:to>
                                    </p:set>
                                    <p:animEffect transition="in" filter="fade">
                                      <p:cBhvr>
                                        <p:cTn id="15" dur="500"/>
                                        <p:tgtEl>
                                          <p:spTgt spid="4099">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99">
                                            <p:txEl>
                                              <p:pRg st="8" end="8"/>
                                            </p:txEl>
                                          </p:spTgt>
                                        </p:tgtEl>
                                        <p:attrNameLst>
                                          <p:attrName>style.visibility</p:attrName>
                                        </p:attrNameLst>
                                      </p:cBhvr>
                                      <p:to>
                                        <p:strVal val="visible"/>
                                      </p:to>
                                    </p:set>
                                    <p:animEffect transition="in" filter="fade">
                                      <p:cBhvr>
                                        <p:cTn id="18" dur="500"/>
                                        <p:tgtEl>
                                          <p:spTgt spid="4099">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99">
                                            <p:txEl>
                                              <p:pRg st="10" end="10"/>
                                            </p:txEl>
                                          </p:spTgt>
                                        </p:tgtEl>
                                        <p:attrNameLst>
                                          <p:attrName>style.visibility</p:attrName>
                                        </p:attrNameLst>
                                      </p:cBhvr>
                                      <p:to>
                                        <p:strVal val="visible"/>
                                      </p:to>
                                    </p:set>
                                    <p:animEffect transition="in" filter="fade">
                                      <p:cBhvr>
                                        <p:cTn id="23" dur="500"/>
                                        <p:tgtEl>
                                          <p:spTgt spid="4099">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099">
                                            <p:txEl>
                                              <p:pRg st="11" end="11"/>
                                            </p:txEl>
                                          </p:spTgt>
                                        </p:tgtEl>
                                        <p:attrNameLst>
                                          <p:attrName>style.visibility</p:attrName>
                                        </p:attrNameLst>
                                      </p:cBhvr>
                                      <p:to>
                                        <p:strVal val="visible"/>
                                      </p:to>
                                    </p:set>
                                    <p:animEffect transition="in" filter="fade">
                                      <p:cBhvr>
                                        <p:cTn id="26" dur="500"/>
                                        <p:tgtEl>
                                          <p:spTgt spid="4099">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99">
                                            <p:txEl>
                                              <p:pRg st="13" end="13"/>
                                            </p:txEl>
                                          </p:spTgt>
                                        </p:tgtEl>
                                        <p:attrNameLst>
                                          <p:attrName>style.visibility</p:attrName>
                                        </p:attrNameLst>
                                      </p:cBhvr>
                                      <p:to>
                                        <p:strVal val="visible"/>
                                      </p:to>
                                    </p:set>
                                    <p:animEffect transition="in" filter="fade">
                                      <p:cBhvr>
                                        <p:cTn id="31" dur="500"/>
                                        <p:tgtEl>
                                          <p:spTgt spid="4099">
                                            <p:txEl>
                                              <p:pRg st="13" end="1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099">
                                            <p:txEl>
                                              <p:pRg st="14" end="14"/>
                                            </p:txEl>
                                          </p:spTgt>
                                        </p:tgtEl>
                                        <p:attrNameLst>
                                          <p:attrName>style.visibility</p:attrName>
                                        </p:attrNameLst>
                                      </p:cBhvr>
                                      <p:to>
                                        <p:strVal val="visible"/>
                                      </p:to>
                                    </p:set>
                                    <p:animEffect transition="in" filter="fade">
                                      <p:cBhvr>
                                        <p:cTn id="34" dur="500"/>
                                        <p:tgtEl>
                                          <p:spTgt spid="409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945180" y="1774863"/>
            <a:ext cx="7482545" cy="4686924"/>
          </a:xfrm>
          <a:prstGeom prst="rect">
            <a:avLst/>
          </a:prstGeom>
          <a:solidFill>
            <a:schemeClr val="accent6">
              <a:lumMod val="20000"/>
              <a:lumOff val="80000"/>
            </a:schemeClr>
          </a:solidFill>
        </p:spPr>
        <p:txBody>
          <a:bodyPr wrap="square" rtlCol="0">
            <a:spAutoFit/>
          </a:bodyPr>
          <a:lstStyle/>
          <a:p>
            <a:pPr algn="ctr">
              <a:lnSpc>
                <a:spcPts val="3600"/>
              </a:lnSpc>
            </a:pPr>
            <a:r>
              <a:rPr lang="es-ES" sz="2900" b="1" dirty="0">
                <a:latin typeface="Comic Sans MS" pitchFamily="66" charset="0"/>
              </a:rPr>
              <a:t>Por las pruebas necesarias de la eficacia y la seguridad requerida por los modelos biomédicos de la medicina moderna, las plantas que se utilizan como afrodisíacos, estimulantes sexuales, energéticos, para el rejuvenecimiento, contra la debilidad y deterioro de la memoria podrían ser consideradas como potenciales nuevos </a:t>
            </a:r>
            <a:r>
              <a:rPr lang="es-ES" sz="2900" b="1" dirty="0" err="1">
                <a:latin typeface="Comic Sans MS" pitchFamily="66" charset="0"/>
              </a:rPr>
              <a:t>fitoterapéuticos</a:t>
            </a:r>
            <a:r>
              <a:rPr lang="es-ES" sz="2900" b="1" dirty="0">
                <a:latin typeface="Comic Sans MS" pitchFamily="66" charset="0"/>
              </a:rPr>
              <a:t> </a:t>
            </a:r>
            <a:r>
              <a:rPr lang="es-ES" sz="2900" b="1" dirty="0" err="1">
                <a:latin typeface="Comic Sans MS" pitchFamily="66" charset="0"/>
              </a:rPr>
              <a:t>adaptógenos</a:t>
            </a:r>
            <a:r>
              <a:rPr lang="es-ES" sz="2900" b="1" dirty="0">
                <a:latin typeface="Comic Sans MS" pitchFamily="66" charset="0"/>
              </a:rPr>
              <a:t>.</a:t>
            </a:r>
            <a:endParaRPr lang="pt-BR" sz="2900" b="1" dirty="0">
              <a:latin typeface="Comic Sans MS" pitchFamily="66" charset="0"/>
            </a:endParaRPr>
          </a:p>
        </p:txBody>
      </p:sp>
    </p:spTree>
    <p:extLst>
      <p:ext uri="{BB962C8B-B14F-4D97-AF65-F5344CB8AC3E}">
        <p14:creationId xmlns:p14="http://schemas.microsoft.com/office/powerpoint/2010/main" val="168536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705" y="4461448"/>
            <a:ext cx="8847740" cy="2207360"/>
          </a:xfrm>
        </p:spPr>
        <p:txBody>
          <a:bodyPr>
            <a:normAutofit/>
          </a:bodyPr>
          <a:lstStyle/>
          <a:p>
            <a:pPr algn="ctr">
              <a:lnSpc>
                <a:spcPts val="5000"/>
              </a:lnSpc>
            </a:pPr>
            <a:r>
              <a:rPr lang="es-ES" b="1" dirty="0" smtClean="0">
                <a:solidFill>
                  <a:srgbClr val="C00000"/>
                </a:solidFill>
                <a:latin typeface="Comic Sans MS" pitchFamily="66" charset="0"/>
              </a:rPr>
              <a:t>¿QUÉ PLANTAS COLOMBIANAS QUE SERÁN LOS FUTUROS ADAPTÓGENOS?</a:t>
            </a:r>
            <a:endParaRPr lang="en-US" sz="3200" b="1" dirty="0">
              <a:solidFill>
                <a:srgbClr val="C00000"/>
              </a:solidFill>
              <a:latin typeface="Comic Sans MS" pitchFamily="66" charset="0"/>
            </a:endParaRPr>
          </a:p>
        </p:txBody>
      </p:sp>
      <p:sp>
        <p:nvSpPr>
          <p:cNvPr id="3" name="Subtitle 2"/>
          <p:cNvSpPr>
            <a:spLocks noGrp="1"/>
          </p:cNvSpPr>
          <p:nvPr>
            <p:ph type="subTitle" idx="1"/>
          </p:nvPr>
        </p:nvSpPr>
        <p:spPr>
          <a:xfrm>
            <a:off x="1044019" y="711842"/>
            <a:ext cx="6871725" cy="763525"/>
          </a:xfrm>
        </p:spPr>
        <p:txBody>
          <a:bodyPr>
            <a:noAutofit/>
          </a:bodyPr>
          <a:lstStyle/>
          <a:p>
            <a:pPr algn="ctr"/>
            <a:r>
              <a:rPr lang="es-ES" sz="3400" b="1" dirty="0" smtClean="0">
                <a:solidFill>
                  <a:srgbClr val="C00000"/>
                </a:solidFill>
                <a:latin typeface="Comic Sans MS" pitchFamily="66" charset="0"/>
              </a:rPr>
              <a:t>LA PREGUNTA FINAL:</a:t>
            </a:r>
            <a:endParaRPr lang="en-US" sz="3400" b="1" dirty="0" smtClean="0">
              <a:solidFill>
                <a:srgbClr val="C00000"/>
              </a:solidFill>
              <a:latin typeface="Comic Sans MS" pitchFamily="66" charset="0"/>
            </a:endParaRPr>
          </a:p>
        </p:txBody>
      </p:sp>
    </p:spTree>
    <p:extLst>
      <p:ext uri="{BB962C8B-B14F-4D97-AF65-F5344CB8AC3E}">
        <p14:creationId xmlns:p14="http://schemas.microsoft.com/office/powerpoint/2010/main" val="1838475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336528"/>
            <a:ext cx="8229600" cy="1398587"/>
          </a:xfrm>
        </p:spPr>
        <p:txBody>
          <a:bodyPr/>
          <a:lstStyle/>
          <a:p>
            <a:pPr indent="0" eaLnBrk="1" hangingPunct="1">
              <a:defRPr/>
            </a:pPr>
            <a:endParaRPr lang="en-US" smtClean="0">
              <a:ln>
                <a:noFill/>
              </a:ln>
              <a:effectLst>
                <a:outerShdw blurRad="38100" dist="38100" dir="2700000" algn="tl">
                  <a:srgbClr val="000000"/>
                </a:outerShdw>
              </a:effectLst>
            </a:endParaRPr>
          </a:p>
        </p:txBody>
      </p:sp>
      <p:pic>
        <p:nvPicPr>
          <p:cNvPr id="33795" name="Picture 7" descr="C:\Meus documentos\Minhas imagens\Oriximiná 02.2010\DSC08177.JPG"/>
          <p:cNvPicPr>
            <a:picLocks noChangeAspect="1" noChangeArrowheads="1"/>
          </p:cNvPicPr>
          <p:nvPr/>
        </p:nvPicPr>
        <p:blipFill>
          <a:blip r:embed="rId2">
            <a:extLst>
              <a:ext uri="{28A0092B-C50C-407E-A947-70E740481C1C}">
                <a14:useLocalDpi xmlns:a14="http://schemas.microsoft.com/office/drawing/2010/main" val="0"/>
              </a:ext>
            </a:extLst>
          </a:blip>
          <a:srcRect t="2419" r="-391" b="2808"/>
          <a:stretch>
            <a:fillRect/>
          </a:stretch>
        </p:blipFill>
        <p:spPr bwMode="auto">
          <a:xfrm>
            <a:off x="-773796" y="13649"/>
            <a:ext cx="10476251" cy="643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5"/>
          <p:cNvSpPr txBox="1">
            <a:spLocks noChangeArrowheads="1"/>
          </p:cNvSpPr>
          <p:nvPr/>
        </p:nvSpPr>
        <p:spPr bwMode="auto">
          <a:xfrm rot="-1484221">
            <a:off x="39688" y="742928"/>
            <a:ext cx="2881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spcBef>
                <a:spcPct val="50000"/>
              </a:spcBef>
            </a:pPr>
            <a:r>
              <a:rPr lang="pt-BR" sz="2800" b="1">
                <a:solidFill>
                  <a:srgbClr val="FFC000"/>
                </a:solidFill>
              </a:rPr>
              <a:t>GRACIAS POR</a:t>
            </a:r>
            <a:endParaRPr lang="pt-BR" sz="2800">
              <a:solidFill>
                <a:srgbClr val="FFC000"/>
              </a:solidFill>
            </a:endParaRPr>
          </a:p>
        </p:txBody>
      </p:sp>
      <p:sp>
        <p:nvSpPr>
          <p:cNvPr id="33797" name="CaixaDeTexto 7"/>
          <p:cNvSpPr txBox="1">
            <a:spLocks noChangeArrowheads="1"/>
          </p:cNvSpPr>
          <p:nvPr/>
        </p:nvSpPr>
        <p:spPr bwMode="auto">
          <a:xfrm>
            <a:off x="0" y="6449659"/>
            <a:ext cx="9144000" cy="369332"/>
          </a:xfrm>
          <a:prstGeom prst="rect">
            <a:avLst/>
          </a:prstGeom>
          <a:solidFill>
            <a:schemeClr val="bg1">
              <a:lumMod val="75000"/>
            </a:schemeClr>
          </a:solidFill>
          <a:ln>
            <a:noFill/>
          </a:ln>
        </p:spPr>
        <p:txBody>
          <a:bodyPr wrap="square">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r>
              <a:rPr lang="en-US" sz="1800" b="1" dirty="0">
                <a:solidFill>
                  <a:srgbClr val="FF0000"/>
                </a:solidFill>
                <a:latin typeface="Verdana" pitchFamily="34" charset="0"/>
              </a:rPr>
              <a:t>RIO TROMBETAS – ORIXIMINÁ – PARÁ - BRASIL</a:t>
            </a:r>
          </a:p>
        </p:txBody>
      </p:sp>
      <p:sp>
        <p:nvSpPr>
          <p:cNvPr id="33798" name="CaixaDeTexto 1"/>
          <p:cNvSpPr txBox="1">
            <a:spLocks noChangeArrowheads="1"/>
          </p:cNvSpPr>
          <p:nvPr/>
        </p:nvSpPr>
        <p:spPr bwMode="auto">
          <a:xfrm>
            <a:off x="2614966" y="5913156"/>
            <a:ext cx="3779838" cy="430887"/>
          </a:xfrm>
          <a:prstGeom prst="rect">
            <a:avLst/>
          </a:prstGeom>
          <a:noFill/>
          <a:ln>
            <a:noFill/>
          </a:ln>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r>
              <a:rPr lang="pt-BR" sz="2000" b="1" dirty="0" smtClean="0">
                <a:solidFill>
                  <a:srgbClr val="FFFF00"/>
                </a:solidFill>
              </a:rPr>
              <a:t>oliveiradr@pharma.ufrj.br</a:t>
            </a:r>
            <a:endParaRPr lang="pt-BR" sz="2000" b="1" dirty="0">
              <a:solidFill>
                <a:srgbClr val="FFFF00"/>
              </a:solidFill>
            </a:endParaRPr>
          </a:p>
          <a:p>
            <a:pPr algn="ctr" eaLnBrk="1" hangingPunct="1"/>
            <a:endParaRPr lang="pt-BR" sz="100" b="1" dirty="0" smtClean="0">
              <a:solidFill>
                <a:srgbClr val="FFFF00"/>
              </a:solidFill>
            </a:endParaRPr>
          </a:p>
          <a:p>
            <a:pPr algn="ctr" eaLnBrk="1" hangingPunct="1">
              <a:spcAft>
                <a:spcPts val="600"/>
              </a:spcAft>
            </a:pPr>
            <a:endParaRPr lang="pt-BR" sz="100" b="1" dirty="0" smtClean="0">
              <a:solidFill>
                <a:srgbClr val="FFFF00"/>
              </a:solidFill>
            </a:endParaRPr>
          </a:p>
        </p:txBody>
      </p:sp>
      <p:sp>
        <p:nvSpPr>
          <p:cNvPr id="33799" name="CaixaDeTexto 2"/>
          <p:cNvSpPr txBox="1">
            <a:spLocks noChangeArrowheads="1"/>
          </p:cNvSpPr>
          <p:nvPr/>
        </p:nvSpPr>
        <p:spPr bwMode="auto">
          <a:xfrm>
            <a:off x="2403784" y="5440480"/>
            <a:ext cx="4572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r>
              <a:rPr lang="pt-BR" sz="2200" b="1" dirty="0">
                <a:solidFill>
                  <a:srgbClr val="FFFF00"/>
                </a:solidFill>
              </a:rPr>
              <a:t>Prof. Danilo Ribeiro de Oliveira</a:t>
            </a:r>
          </a:p>
        </p:txBody>
      </p:sp>
      <p:sp>
        <p:nvSpPr>
          <p:cNvPr id="33800" name="Text Box 5"/>
          <p:cNvSpPr txBox="1">
            <a:spLocks noChangeArrowheads="1"/>
          </p:cNvSpPr>
          <p:nvPr/>
        </p:nvSpPr>
        <p:spPr bwMode="auto">
          <a:xfrm rot="1780089">
            <a:off x="6207125" y="895328"/>
            <a:ext cx="2879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Arial" pitchFamily="34" charset="0"/>
                <a:ea typeface="MS PGothic" pitchFamily="34" charset="-128"/>
              </a:defRPr>
            </a:lvl1pPr>
            <a:lvl2pPr marL="742950" indent="-285750">
              <a:defRPr sz="1200">
                <a:solidFill>
                  <a:schemeClr val="tx1"/>
                </a:solidFill>
                <a:latin typeface="Arial" pitchFamily="34" charset="0"/>
                <a:ea typeface="MS PGothic" pitchFamily="34" charset="-128"/>
              </a:defRPr>
            </a:lvl2pPr>
            <a:lvl3pPr marL="1143000" indent="-228600">
              <a:defRPr sz="1200">
                <a:solidFill>
                  <a:schemeClr val="tx1"/>
                </a:solidFill>
                <a:latin typeface="Arial" pitchFamily="34" charset="0"/>
                <a:ea typeface="MS PGothic" pitchFamily="34" charset="-128"/>
              </a:defRPr>
            </a:lvl3pPr>
            <a:lvl4pPr marL="1600200" indent="-228600">
              <a:defRPr sz="1200">
                <a:solidFill>
                  <a:schemeClr val="tx1"/>
                </a:solidFill>
                <a:latin typeface="Arial" pitchFamily="34" charset="0"/>
                <a:ea typeface="MS PGothic" pitchFamily="34" charset="-128"/>
              </a:defRPr>
            </a:lvl4pPr>
            <a:lvl5pPr marL="2057400" indent="-22860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eaLnBrk="1" hangingPunct="1">
              <a:spcBef>
                <a:spcPct val="50000"/>
              </a:spcBef>
            </a:pPr>
            <a:r>
              <a:rPr lang="pt-BR" sz="2800" b="1">
                <a:solidFill>
                  <a:srgbClr val="FFC000"/>
                </a:solidFill>
              </a:rPr>
              <a:t>SU ATENCIÓN!</a:t>
            </a:r>
            <a:endParaRPr lang="pt-BR" sz="2800">
              <a:solidFill>
                <a:srgbClr val="FFC000"/>
              </a:solidFill>
            </a:endParaRPr>
          </a:p>
        </p:txBody>
      </p:sp>
    </p:spTree>
    <p:extLst>
      <p:ext uri="{BB962C8B-B14F-4D97-AF65-F5344CB8AC3E}">
        <p14:creationId xmlns:p14="http://schemas.microsoft.com/office/powerpoint/2010/main" val="2661566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4819780" y="-1657344"/>
            <a:ext cx="380682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pt-BR" dirty="0"/>
              <a:t>Proteínas de Estresse: proteínas de "</a:t>
            </a:r>
            <a:r>
              <a:rPr lang="pt-BR" dirty="0" err="1"/>
              <a:t>heat-shock</a:t>
            </a:r>
            <a:r>
              <a:rPr lang="pt-BR" dirty="0"/>
              <a:t>" (HSP) - podem influenciar o sistema imunológico; mecanismo de expressão ainda não foi bem elucidado.</a:t>
            </a:r>
          </a:p>
        </p:txBody>
      </p:sp>
      <p:pic>
        <p:nvPicPr>
          <p:cNvPr id="39938" name="Picture 2" descr="http://www.neuroexplosion.com/storage/Stimulants%20v%20Adaptogens.JPG?__SQUARESPACE_CACHEVERSION=12918236989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560" y="3887115"/>
            <a:ext cx="6572250" cy="355282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http://www.majesticherbs.com/wp-content/uploads/2015/07/adaptogens-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5330" y="-1657344"/>
            <a:ext cx="4295775" cy="2581276"/>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http://www.mdpi.com/pharmaceuticals/pharmaceuticals-03-00188/article_deploy/html/images/pharmaceuticals-03-00188-g001-10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5855" y="912457"/>
            <a:ext cx="8704185" cy="2924063"/>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a:xfrm>
            <a:off x="855120" y="2700986"/>
            <a:ext cx="7687210" cy="575309"/>
          </a:xfrm>
        </p:spPr>
        <p:txBody>
          <a:bodyPr>
            <a:normAutofit/>
          </a:bodyPr>
          <a:lstStyle/>
          <a:p>
            <a:pPr algn="ctr"/>
            <a:r>
              <a:rPr lang="es-ES" sz="2800" dirty="0" smtClean="0">
                <a:solidFill>
                  <a:schemeClr val="tx1"/>
                </a:solidFill>
              </a:rPr>
              <a:t>HANS SELYE  -  endocrinólogo austriaco  -  1936</a:t>
            </a:r>
            <a:endParaRPr lang="pt-BR" sz="2800" dirty="0">
              <a:solidFill>
                <a:schemeClr val="tx1"/>
              </a:solidFill>
            </a:endParaRPr>
          </a:p>
        </p:txBody>
      </p:sp>
      <p:sp>
        <p:nvSpPr>
          <p:cNvPr id="15" name="Retângulo 14"/>
          <p:cNvSpPr/>
          <p:nvPr/>
        </p:nvSpPr>
        <p:spPr>
          <a:xfrm>
            <a:off x="2434130" y="1713734"/>
            <a:ext cx="4733855" cy="646331"/>
          </a:xfrm>
          <a:prstGeom prst="rect">
            <a:avLst/>
          </a:prstGeom>
          <a:solidFill>
            <a:schemeClr val="bg1"/>
          </a:solidFill>
        </p:spPr>
        <p:txBody>
          <a:bodyPr wrap="square">
            <a:spAutoFit/>
          </a:bodyPr>
          <a:lstStyle/>
          <a:p>
            <a:pPr algn="ctr"/>
            <a:r>
              <a:rPr lang="es-ES" sz="3600" b="1" dirty="0">
                <a:solidFill>
                  <a:srgbClr val="C00000"/>
                </a:solidFill>
                <a:ea typeface="+mj-ea"/>
                <a:cs typeface="+mj-cs"/>
              </a:rPr>
              <a:t>Estrés x Homeostasis</a:t>
            </a:r>
            <a:endParaRPr lang="pt-BR" dirty="0"/>
          </a:p>
        </p:txBody>
      </p:sp>
      <p:sp>
        <p:nvSpPr>
          <p:cNvPr id="17" name="Retângulo 16"/>
          <p:cNvSpPr/>
          <p:nvPr/>
        </p:nvSpPr>
        <p:spPr>
          <a:xfrm>
            <a:off x="1212490" y="3712685"/>
            <a:ext cx="7177135" cy="2336537"/>
          </a:xfrm>
          <a:prstGeom prst="rect">
            <a:avLst/>
          </a:prstGeom>
          <a:solidFill>
            <a:srgbClr val="FFFF99"/>
          </a:solidFill>
        </p:spPr>
        <p:txBody>
          <a:bodyPr wrap="square">
            <a:spAutoFit/>
          </a:bodyPr>
          <a:lstStyle/>
          <a:p>
            <a:pPr lvl="0" algn="ctr">
              <a:lnSpc>
                <a:spcPts val="3500"/>
              </a:lnSpc>
            </a:pPr>
            <a:r>
              <a:rPr lang="es-ES" sz="2600" b="1" dirty="0" smtClean="0">
                <a:solidFill>
                  <a:prstClr val="black"/>
                </a:solidFill>
              </a:rPr>
              <a:t>Define estrés </a:t>
            </a:r>
            <a:r>
              <a:rPr lang="es-ES" sz="2600" b="1" dirty="0">
                <a:solidFill>
                  <a:prstClr val="black"/>
                </a:solidFill>
              </a:rPr>
              <a:t>como un estado de </a:t>
            </a:r>
            <a:endParaRPr lang="es-ES" sz="2600" b="1" dirty="0" smtClean="0">
              <a:solidFill>
                <a:prstClr val="black"/>
              </a:solidFill>
            </a:endParaRPr>
          </a:p>
          <a:p>
            <a:pPr lvl="0" algn="ctr">
              <a:lnSpc>
                <a:spcPts val="3500"/>
              </a:lnSpc>
            </a:pPr>
            <a:r>
              <a:rPr lang="es-ES" sz="2600" b="1" dirty="0" smtClean="0">
                <a:solidFill>
                  <a:prstClr val="black"/>
                </a:solidFill>
              </a:rPr>
              <a:t>"</a:t>
            </a:r>
            <a:r>
              <a:rPr lang="es-ES" sz="2600" b="1" dirty="0">
                <a:solidFill>
                  <a:prstClr val="black"/>
                </a:solidFill>
              </a:rPr>
              <a:t>homeostasis amenazada", siendo la homeostasis un complejo equilibrio dinámico que está constantemente desafiada por las fuerzas adversas intrínsecas y extrínsecas o estresantes. </a:t>
            </a:r>
            <a:endParaRPr lang="pt-BR" sz="2600" b="1" dirty="0">
              <a:solidFill>
                <a:prstClr val="black"/>
              </a:solidFill>
            </a:endParaRPr>
          </a:p>
        </p:txBody>
      </p:sp>
      <p:pic>
        <p:nvPicPr>
          <p:cNvPr id="5122" name="Picture 2" descr="http://www.clikeveja.com/wp-content/uploads/2012/01/bomb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053" y="4206173"/>
            <a:ext cx="831490" cy="5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83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4819780" y="-1657344"/>
            <a:ext cx="380682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pt-BR" dirty="0"/>
              <a:t>Proteínas de Estresse: proteínas de "</a:t>
            </a:r>
            <a:r>
              <a:rPr lang="pt-BR" dirty="0" err="1"/>
              <a:t>heat-shock</a:t>
            </a:r>
            <a:r>
              <a:rPr lang="pt-BR" dirty="0"/>
              <a:t>" (HSP) - podem influenciar o sistema imunológico; mecanismo de expressão ainda não foi bem elucidado.</a:t>
            </a:r>
          </a:p>
        </p:txBody>
      </p:sp>
      <p:pic>
        <p:nvPicPr>
          <p:cNvPr id="5" name="Imagem 4"/>
          <p:cNvPicPr/>
          <p:nvPr/>
        </p:nvPicPr>
        <p:blipFill rotWithShape="1">
          <a:blip r:embed="rId3" cstate="print">
            <a:extLst>
              <a:ext uri="{28A0092B-C50C-407E-A947-70E740481C1C}">
                <a14:useLocalDpi xmlns:a14="http://schemas.microsoft.com/office/drawing/2010/main" val="0"/>
              </a:ext>
            </a:extLst>
          </a:blip>
          <a:srcRect l="1" r="1" b="18613"/>
          <a:stretch/>
        </p:blipFill>
        <p:spPr bwMode="auto">
          <a:xfrm>
            <a:off x="448965" y="923931"/>
            <a:ext cx="8177640" cy="4275865"/>
          </a:xfrm>
          <a:prstGeom prst="rect">
            <a:avLst/>
          </a:prstGeom>
          <a:noFill/>
        </p:spPr>
      </p:pic>
      <p:sp>
        <p:nvSpPr>
          <p:cNvPr id="2" name="Retângulo 1"/>
          <p:cNvSpPr/>
          <p:nvPr/>
        </p:nvSpPr>
        <p:spPr>
          <a:xfrm>
            <a:off x="3471534" y="1705068"/>
            <a:ext cx="2290574" cy="369332"/>
          </a:xfrm>
          <a:prstGeom prst="rect">
            <a:avLst/>
          </a:prstGeom>
          <a:solidFill>
            <a:schemeClr val="bg1"/>
          </a:solidFill>
          <a:ln w="28575">
            <a:solidFill>
              <a:schemeClr val="tx1"/>
            </a:solidFill>
            <a:prstDash val="dash"/>
          </a:ln>
        </p:spPr>
        <p:txBody>
          <a:bodyPr wrap="square">
            <a:spAutoFit/>
          </a:bodyPr>
          <a:lstStyle/>
          <a:p>
            <a:pPr algn="ctr"/>
            <a:r>
              <a:rPr lang="pt-BR" b="1" dirty="0" smtClean="0"/>
              <a:t>FASE DE RESISTENCIA</a:t>
            </a:r>
          </a:p>
        </p:txBody>
      </p:sp>
      <p:sp>
        <p:nvSpPr>
          <p:cNvPr id="11" name="Retângulo 10"/>
          <p:cNvSpPr/>
          <p:nvPr/>
        </p:nvSpPr>
        <p:spPr>
          <a:xfrm>
            <a:off x="621412" y="2371595"/>
            <a:ext cx="2199641" cy="292388"/>
          </a:xfrm>
          <a:prstGeom prst="rect">
            <a:avLst/>
          </a:prstGeom>
          <a:solidFill>
            <a:schemeClr val="accent6">
              <a:lumMod val="20000"/>
              <a:lumOff val="80000"/>
            </a:schemeClr>
          </a:solidFill>
          <a:ln>
            <a:solidFill>
              <a:schemeClr val="tx1"/>
            </a:solidFill>
          </a:ln>
        </p:spPr>
        <p:txBody>
          <a:bodyPr wrap="none">
            <a:spAutoFit/>
          </a:bodyPr>
          <a:lstStyle/>
          <a:p>
            <a:pPr algn="ctr"/>
            <a:r>
              <a:rPr lang="pt-BR" sz="1300" b="1" dirty="0" smtClean="0">
                <a:latin typeface="Comic Sans MS" pitchFamily="66" charset="0"/>
              </a:rPr>
              <a:t>RESPUESTA AL ESTRÉS</a:t>
            </a:r>
            <a:endParaRPr lang="pt-BR" sz="1300" b="1" dirty="0">
              <a:latin typeface="Comic Sans MS" pitchFamily="66" charset="0"/>
            </a:endParaRPr>
          </a:p>
        </p:txBody>
      </p:sp>
      <p:sp>
        <p:nvSpPr>
          <p:cNvPr id="12" name="Retângulo 11"/>
          <p:cNvSpPr/>
          <p:nvPr/>
        </p:nvSpPr>
        <p:spPr>
          <a:xfrm>
            <a:off x="885419" y="1705068"/>
            <a:ext cx="1832460" cy="369332"/>
          </a:xfrm>
          <a:prstGeom prst="rect">
            <a:avLst/>
          </a:prstGeom>
          <a:solidFill>
            <a:schemeClr val="bg1"/>
          </a:solidFill>
          <a:ln w="28575">
            <a:solidFill>
              <a:schemeClr val="tx1"/>
            </a:solidFill>
            <a:prstDash val="dash"/>
          </a:ln>
        </p:spPr>
        <p:txBody>
          <a:bodyPr wrap="square">
            <a:spAutoFit/>
          </a:bodyPr>
          <a:lstStyle/>
          <a:p>
            <a:r>
              <a:rPr lang="pt-BR" b="1" dirty="0" smtClean="0"/>
              <a:t>FASE DE ALARMA</a:t>
            </a:r>
            <a:endParaRPr lang="pt-BR" b="1" dirty="0"/>
          </a:p>
        </p:txBody>
      </p:sp>
      <p:sp>
        <p:nvSpPr>
          <p:cNvPr id="13" name="Retângulo 12"/>
          <p:cNvSpPr/>
          <p:nvPr/>
        </p:nvSpPr>
        <p:spPr>
          <a:xfrm>
            <a:off x="6030708" y="1705068"/>
            <a:ext cx="2480090" cy="369332"/>
          </a:xfrm>
          <a:prstGeom prst="rect">
            <a:avLst/>
          </a:prstGeom>
          <a:solidFill>
            <a:schemeClr val="bg1"/>
          </a:solidFill>
          <a:ln w="28575">
            <a:solidFill>
              <a:schemeClr val="tx1"/>
            </a:solidFill>
            <a:prstDash val="dash"/>
          </a:ln>
        </p:spPr>
        <p:txBody>
          <a:bodyPr wrap="square">
            <a:spAutoFit/>
          </a:bodyPr>
          <a:lstStyle/>
          <a:p>
            <a:pPr algn="ctr"/>
            <a:r>
              <a:rPr lang="pt-BR" b="1" dirty="0" smtClean="0"/>
              <a:t>FASE DE AGOTAMIENTO</a:t>
            </a:r>
            <a:endParaRPr lang="pt-BR" b="1" dirty="0"/>
          </a:p>
        </p:txBody>
      </p:sp>
      <p:sp>
        <p:nvSpPr>
          <p:cNvPr id="14" name="Retângulo 13"/>
          <p:cNvSpPr/>
          <p:nvPr/>
        </p:nvSpPr>
        <p:spPr>
          <a:xfrm>
            <a:off x="3712429" y="2944102"/>
            <a:ext cx="1983212" cy="338554"/>
          </a:xfrm>
          <a:prstGeom prst="rect">
            <a:avLst/>
          </a:prstGeom>
          <a:solidFill>
            <a:schemeClr val="accent3">
              <a:lumMod val="20000"/>
              <a:lumOff val="80000"/>
            </a:schemeClr>
          </a:solidFill>
          <a:ln>
            <a:solidFill>
              <a:schemeClr val="tx1"/>
            </a:solidFill>
          </a:ln>
        </p:spPr>
        <p:txBody>
          <a:bodyPr wrap="square">
            <a:spAutoFit/>
          </a:bodyPr>
          <a:lstStyle/>
          <a:p>
            <a:pPr algn="ctr"/>
            <a:r>
              <a:rPr lang="pt-BR" sz="1600" b="1" dirty="0" smtClean="0">
                <a:latin typeface="Comic Sans MS" pitchFamily="66" charset="0"/>
              </a:rPr>
              <a:t>Fatiga</a:t>
            </a:r>
            <a:endParaRPr lang="pt-BR" sz="1600" b="1" dirty="0">
              <a:latin typeface="Comic Sans MS" pitchFamily="66" charset="0"/>
            </a:endParaRPr>
          </a:p>
        </p:txBody>
      </p:sp>
      <p:sp>
        <p:nvSpPr>
          <p:cNvPr id="8" name="CaixaDeTexto 7"/>
          <p:cNvSpPr txBox="1"/>
          <p:nvPr/>
        </p:nvSpPr>
        <p:spPr>
          <a:xfrm>
            <a:off x="2908250" y="5414165"/>
            <a:ext cx="3496210" cy="1015663"/>
          </a:xfrm>
          <a:prstGeom prst="rect">
            <a:avLst/>
          </a:prstGeom>
          <a:solidFill>
            <a:srgbClr val="FFFF00"/>
          </a:solidFill>
          <a:ln>
            <a:solidFill>
              <a:schemeClr val="tx1"/>
            </a:solidFill>
          </a:ln>
        </p:spPr>
        <p:txBody>
          <a:bodyPr wrap="square" rtlCol="0">
            <a:spAutoFit/>
          </a:bodyPr>
          <a:lstStyle/>
          <a:p>
            <a:pPr algn="ctr"/>
            <a:r>
              <a:rPr lang="pt-BR" sz="2000" b="1" dirty="0" err="1" smtClean="0"/>
              <a:t>Estimulación</a:t>
            </a:r>
            <a:r>
              <a:rPr lang="pt-BR" sz="2000" b="1" dirty="0" smtClean="0"/>
              <a:t> </a:t>
            </a:r>
            <a:r>
              <a:rPr lang="pt-BR" sz="2000" b="1" dirty="0" err="1"/>
              <a:t>del</a:t>
            </a:r>
            <a:r>
              <a:rPr lang="pt-BR" sz="2000" b="1" dirty="0"/>
              <a:t> </a:t>
            </a:r>
            <a:r>
              <a:rPr lang="pt-BR" sz="2000" b="1" dirty="0" err="1"/>
              <a:t>eje</a:t>
            </a:r>
            <a:r>
              <a:rPr lang="pt-BR" sz="2000" b="1" dirty="0"/>
              <a:t> </a:t>
            </a:r>
            <a:endParaRPr lang="pt-BR" sz="2000" b="1" dirty="0" smtClean="0"/>
          </a:p>
          <a:p>
            <a:pPr algn="ctr"/>
            <a:r>
              <a:rPr lang="pt-BR" sz="2000" b="1" dirty="0" smtClean="0"/>
              <a:t>hipotálamo-</a:t>
            </a:r>
            <a:r>
              <a:rPr lang="pt-BR" sz="2000" b="1" dirty="0" err="1" smtClean="0"/>
              <a:t>pituitaria</a:t>
            </a:r>
            <a:r>
              <a:rPr lang="pt-BR" sz="2000" b="1" dirty="0" smtClean="0"/>
              <a:t>-adrenal</a:t>
            </a:r>
          </a:p>
          <a:p>
            <a:pPr algn="ctr"/>
            <a:r>
              <a:rPr lang="pt-BR" sz="2000" b="1" dirty="0" smtClean="0"/>
              <a:t>(HPA)</a:t>
            </a:r>
            <a:endParaRPr lang="pt-BR" sz="2000" b="1" dirty="0"/>
          </a:p>
        </p:txBody>
      </p:sp>
      <p:sp>
        <p:nvSpPr>
          <p:cNvPr id="3074" name="Rectangle 2"/>
          <p:cNvSpPr>
            <a:spLocks noGrp="1" noChangeArrowheads="1"/>
          </p:cNvSpPr>
          <p:nvPr>
            <p:ph type="title"/>
          </p:nvPr>
        </p:nvSpPr>
        <p:spPr>
          <a:xfrm>
            <a:off x="296260" y="680310"/>
            <a:ext cx="8551479" cy="610819"/>
          </a:xfrm>
          <a:solidFill>
            <a:schemeClr val="bg1"/>
          </a:solidFill>
          <a:ln>
            <a:solidFill>
              <a:schemeClr val="tx1"/>
            </a:solidFill>
          </a:ln>
        </p:spPr>
        <p:txBody>
          <a:bodyPr>
            <a:noAutofit/>
          </a:bodyPr>
          <a:lstStyle/>
          <a:p>
            <a:pPr algn="ctr">
              <a:lnSpc>
                <a:spcPct val="150000"/>
              </a:lnSpc>
              <a:spcBef>
                <a:spcPts val="600"/>
              </a:spcBef>
              <a:spcAft>
                <a:spcPts val="600"/>
              </a:spcAft>
            </a:pPr>
            <a:r>
              <a:rPr lang="es-ES" sz="2300" b="1" u="sng" dirty="0">
                <a:latin typeface="Comic Sans MS" pitchFamily="66" charset="0"/>
              </a:rPr>
              <a:t> </a:t>
            </a:r>
            <a:r>
              <a:rPr lang="es-ES" sz="2200" b="1" u="sng" dirty="0" smtClean="0">
                <a:latin typeface="Comic Sans MS" pitchFamily="66" charset="0"/>
              </a:rPr>
              <a:t>Síndrome General </a:t>
            </a:r>
            <a:r>
              <a:rPr lang="es-ES" sz="2200" b="1" u="sng" dirty="0">
                <a:latin typeface="Comic Sans MS" pitchFamily="66" charset="0"/>
              </a:rPr>
              <a:t>de </a:t>
            </a:r>
            <a:r>
              <a:rPr lang="es-ES" sz="2200" b="1" u="sng" dirty="0" smtClean="0">
                <a:latin typeface="Comic Sans MS" pitchFamily="66" charset="0"/>
              </a:rPr>
              <a:t>Adaptación propuesta </a:t>
            </a:r>
            <a:r>
              <a:rPr lang="es-ES" sz="2200" b="1" u="sng" dirty="0">
                <a:latin typeface="Comic Sans MS" pitchFamily="66" charset="0"/>
              </a:rPr>
              <a:t>por </a:t>
            </a:r>
            <a:r>
              <a:rPr lang="es-ES" sz="2200" b="1" u="sng" dirty="0" smtClean="0">
                <a:latin typeface="Comic Sans MS" pitchFamily="66" charset="0"/>
              </a:rPr>
              <a:t>Selye </a:t>
            </a:r>
            <a:r>
              <a:rPr lang="es-ES" sz="2100" b="1" u="sng" dirty="0" smtClean="0">
                <a:latin typeface="Comic Sans MS" pitchFamily="66" charset="0"/>
              </a:rPr>
              <a:t>(1950)</a:t>
            </a:r>
            <a:endParaRPr lang="pt-BR" sz="2100" dirty="0">
              <a:latin typeface="Comic Sans MS" pitchFamily="66" charset="0"/>
            </a:endParaRPr>
          </a:p>
        </p:txBody>
      </p:sp>
      <p:sp>
        <p:nvSpPr>
          <p:cNvPr id="9" name="Retângulo 8"/>
          <p:cNvSpPr/>
          <p:nvPr/>
        </p:nvSpPr>
        <p:spPr>
          <a:xfrm>
            <a:off x="5450539" y="6473770"/>
            <a:ext cx="3702611" cy="369332"/>
          </a:xfrm>
          <a:prstGeom prst="rect">
            <a:avLst/>
          </a:prstGeom>
          <a:solidFill>
            <a:schemeClr val="bg1"/>
          </a:solidFill>
        </p:spPr>
        <p:txBody>
          <a:bodyPr wrap="square">
            <a:spAutoFit/>
          </a:bodyPr>
          <a:lstStyle/>
          <a:p>
            <a:pPr algn="ctr"/>
            <a:r>
              <a:rPr lang="en-US" dirty="0" err="1" smtClean="0"/>
              <a:t>Adaptado</a:t>
            </a:r>
            <a:r>
              <a:rPr lang="en-US" dirty="0" smtClean="0"/>
              <a:t> de </a:t>
            </a:r>
            <a:r>
              <a:rPr lang="en-US" dirty="0" err="1" smtClean="0"/>
              <a:t>Panossian</a:t>
            </a:r>
            <a:r>
              <a:rPr lang="en-US" dirty="0" smtClean="0"/>
              <a:t> </a:t>
            </a:r>
            <a:r>
              <a:rPr lang="en-US" dirty="0"/>
              <a:t>et al., 1999</a:t>
            </a:r>
            <a:endParaRPr lang="pt-BR" dirty="0"/>
          </a:p>
        </p:txBody>
      </p:sp>
      <p:cxnSp>
        <p:nvCxnSpPr>
          <p:cNvPr id="4" name="Conector reto 3"/>
          <p:cNvCxnSpPr/>
          <p:nvPr/>
        </p:nvCxnSpPr>
        <p:spPr>
          <a:xfrm>
            <a:off x="2128720" y="3887115"/>
            <a:ext cx="692333" cy="374378"/>
          </a:xfrm>
          <a:prstGeom prst="line">
            <a:avLst/>
          </a:prstGeom>
          <a:ln w="5715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39938" name="Picture 2" descr="http://www.neuroexplosion.com/storage/Stimulants%20v%20Adaptogens.JPG?__SQUARESPACE_CACHEVERSION=12918236989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8560" y="3887115"/>
            <a:ext cx="6572250" cy="355282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to 17"/>
          <p:cNvCxnSpPr/>
          <p:nvPr/>
        </p:nvCxnSpPr>
        <p:spPr>
          <a:xfrm flipV="1">
            <a:off x="2895791" y="3388056"/>
            <a:ext cx="1065389" cy="873438"/>
          </a:xfrm>
          <a:prstGeom prst="line">
            <a:avLst/>
          </a:prstGeom>
          <a:ln w="571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a:off x="3961180" y="3388056"/>
            <a:ext cx="4428445" cy="162754"/>
          </a:xfrm>
          <a:prstGeom prst="line">
            <a:avLst/>
          </a:prstGeom>
          <a:ln w="571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flipV="1">
            <a:off x="7487043" y="4062429"/>
            <a:ext cx="1023755" cy="7900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flipV="1">
            <a:off x="448965" y="3857242"/>
            <a:ext cx="8123136" cy="940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de seta reta 32"/>
          <p:cNvCxnSpPr/>
          <p:nvPr/>
        </p:nvCxnSpPr>
        <p:spPr>
          <a:xfrm flipV="1">
            <a:off x="743304" y="3789002"/>
            <a:ext cx="0" cy="472491"/>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504530" y="4386174"/>
            <a:ext cx="1348653" cy="353943"/>
          </a:xfrm>
          <a:prstGeom prst="rect">
            <a:avLst/>
          </a:prstGeom>
          <a:solidFill>
            <a:schemeClr val="accent2">
              <a:lumMod val="60000"/>
              <a:lumOff val="40000"/>
            </a:schemeClr>
          </a:solidFill>
          <a:ln>
            <a:solidFill>
              <a:srgbClr val="E4B3B2"/>
            </a:solidFill>
          </a:ln>
        </p:spPr>
        <p:txBody>
          <a:bodyPr wrap="square" rtlCol="0">
            <a:spAutoFit/>
          </a:bodyPr>
          <a:lstStyle/>
          <a:p>
            <a:pPr algn="ctr"/>
            <a:r>
              <a:rPr lang="pt-BR" sz="1700" b="1" dirty="0" err="1" smtClean="0">
                <a:solidFill>
                  <a:schemeClr val="tx2"/>
                </a:solidFill>
              </a:rPr>
              <a:t>Homeostasis</a:t>
            </a:r>
            <a:endParaRPr lang="pt-BR" sz="1700" b="1" dirty="0">
              <a:solidFill>
                <a:schemeClr val="tx2"/>
              </a:solidFill>
            </a:endParaRPr>
          </a:p>
        </p:txBody>
      </p:sp>
      <p:pic>
        <p:nvPicPr>
          <p:cNvPr id="39940" name="Picture 4" descr="http://www.majesticherbs.com/wp-content/uploads/2015/07/adaptogens-wor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5330" y="-1657344"/>
            <a:ext cx="4295775" cy="2581276"/>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http://www.mdpi.com/pharmaceuticals/pharmaceuticals-03-00188/article_deploy/html/images/pharmaceuticals-03-00188-g001-10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5855" y="912457"/>
            <a:ext cx="8704185" cy="2924063"/>
          </a:xfrm>
          <a:prstGeom prst="rect">
            <a:avLst/>
          </a:prstGeom>
          <a:noFill/>
          <a:extLst>
            <a:ext uri="{909E8E84-426E-40DD-AFC4-6F175D3DCCD1}">
              <a14:hiddenFill xmlns:a14="http://schemas.microsoft.com/office/drawing/2010/main">
                <a:solidFill>
                  <a:srgbClr val="FFFFFF"/>
                </a:solidFill>
              </a14:hiddenFill>
            </a:ext>
          </a:extLst>
        </p:spPr>
      </p:pic>
      <p:sp>
        <p:nvSpPr>
          <p:cNvPr id="48" name="Retângulo 47"/>
          <p:cNvSpPr/>
          <p:nvPr/>
        </p:nvSpPr>
        <p:spPr>
          <a:xfrm>
            <a:off x="861669" y="2929816"/>
            <a:ext cx="2034122" cy="338554"/>
          </a:xfrm>
          <a:prstGeom prst="rect">
            <a:avLst/>
          </a:prstGeom>
          <a:solidFill>
            <a:srgbClr val="FF9999"/>
          </a:solidFill>
          <a:ln>
            <a:solidFill>
              <a:schemeClr val="tx1"/>
            </a:solidFill>
          </a:ln>
        </p:spPr>
        <p:txBody>
          <a:bodyPr wrap="square">
            <a:spAutoFit/>
          </a:bodyPr>
          <a:lstStyle/>
          <a:p>
            <a:pPr algn="ctr"/>
            <a:r>
              <a:rPr lang="pt-BR" sz="1600" b="1" dirty="0" err="1" smtClean="0">
                <a:latin typeface="Comic Sans MS" pitchFamily="66" charset="0"/>
              </a:rPr>
              <a:t>Cansancio</a:t>
            </a:r>
            <a:endParaRPr lang="pt-BR" sz="1600" b="1" dirty="0">
              <a:latin typeface="Comic Sans MS" pitchFamily="66" charset="0"/>
            </a:endParaRPr>
          </a:p>
        </p:txBody>
      </p:sp>
      <p:cxnSp>
        <p:nvCxnSpPr>
          <p:cNvPr id="45" name="Conector de seta reta 44"/>
          <p:cNvCxnSpPr/>
          <p:nvPr/>
        </p:nvCxnSpPr>
        <p:spPr>
          <a:xfrm>
            <a:off x="2356136" y="4062429"/>
            <a:ext cx="0" cy="541132"/>
          </a:xfrm>
          <a:prstGeom prst="straightConnector1">
            <a:avLst/>
          </a:prstGeom>
          <a:ln w="38100">
            <a:solidFill>
              <a:srgbClr val="FF000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Conector de seta reta 53"/>
          <p:cNvCxnSpPr/>
          <p:nvPr/>
        </p:nvCxnSpPr>
        <p:spPr>
          <a:xfrm>
            <a:off x="5781765" y="2443190"/>
            <a:ext cx="0" cy="968616"/>
          </a:xfrm>
          <a:prstGeom prst="straightConnector1">
            <a:avLst/>
          </a:prstGeom>
          <a:ln w="38100">
            <a:solidFill>
              <a:srgbClr val="FF0000"/>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3" name="CaixaDeTexto 2"/>
          <p:cNvSpPr txBox="1"/>
          <p:nvPr/>
        </p:nvSpPr>
        <p:spPr>
          <a:xfrm>
            <a:off x="7181633" y="3114260"/>
            <a:ext cx="1472458" cy="369332"/>
          </a:xfrm>
          <a:prstGeom prst="rect">
            <a:avLst/>
          </a:prstGeom>
          <a:noFill/>
        </p:spPr>
        <p:txBody>
          <a:bodyPr wrap="square" rtlCol="0">
            <a:spAutoFit/>
          </a:bodyPr>
          <a:lstStyle/>
          <a:p>
            <a:r>
              <a:rPr lang="pt-BR" b="1" dirty="0" err="1" smtClean="0">
                <a:solidFill>
                  <a:srgbClr val="FFC000"/>
                </a:solidFill>
              </a:rPr>
              <a:t>Heterostasis</a:t>
            </a:r>
            <a:endParaRPr lang="pt-BR" b="1" dirty="0">
              <a:solidFill>
                <a:srgbClr val="FFC000"/>
              </a:solidFill>
            </a:endParaRPr>
          </a:p>
        </p:txBody>
      </p:sp>
      <p:sp>
        <p:nvSpPr>
          <p:cNvPr id="6" name="CaixaDeTexto 5"/>
          <p:cNvSpPr txBox="1"/>
          <p:nvPr/>
        </p:nvSpPr>
        <p:spPr>
          <a:xfrm>
            <a:off x="3750120" y="4192525"/>
            <a:ext cx="1738110" cy="646331"/>
          </a:xfrm>
          <a:prstGeom prst="rect">
            <a:avLst/>
          </a:prstGeom>
          <a:noFill/>
        </p:spPr>
        <p:txBody>
          <a:bodyPr wrap="square" rtlCol="0">
            <a:spAutoFit/>
          </a:bodyPr>
          <a:lstStyle/>
          <a:p>
            <a:pPr algn="ctr"/>
            <a:r>
              <a:rPr lang="pt-BR" b="1" dirty="0" err="1">
                <a:solidFill>
                  <a:srgbClr val="FF0000"/>
                </a:solidFill>
              </a:rPr>
              <a:t>Efecto</a:t>
            </a:r>
            <a:r>
              <a:rPr lang="pt-BR" b="1" dirty="0">
                <a:solidFill>
                  <a:srgbClr val="FF0000"/>
                </a:solidFill>
              </a:rPr>
              <a:t> </a:t>
            </a:r>
            <a:r>
              <a:rPr lang="pt-BR" b="1" dirty="0" err="1">
                <a:solidFill>
                  <a:srgbClr val="FF0000"/>
                </a:solidFill>
              </a:rPr>
              <a:t>protector</a:t>
            </a:r>
            <a:r>
              <a:rPr lang="pt-BR" b="1" dirty="0">
                <a:solidFill>
                  <a:srgbClr val="FF0000"/>
                </a:solidFill>
              </a:rPr>
              <a:t> </a:t>
            </a:r>
            <a:r>
              <a:rPr lang="pt-BR" b="1" dirty="0" err="1">
                <a:solidFill>
                  <a:srgbClr val="FF0000"/>
                </a:solidFill>
              </a:rPr>
              <a:t>del</a:t>
            </a:r>
            <a:r>
              <a:rPr lang="pt-BR" b="1" dirty="0">
                <a:solidFill>
                  <a:srgbClr val="FF0000"/>
                </a:solidFill>
              </a:rPr>
              <a:t> </a:t>
            </a:r>
            <a:r>
              <a:rPr lang="pt-BR" b="1" dirty="0" err="1">
                <a:solidFill>
                  <a:srgbClr val="FF0000"/>
                </a:solidFill>
              </a:rPr>
              <a:t>estrés</a:t>
            </a:r>
            <a:endParaRPr lang="pt-BR" b="1" dirty="0">
              <a:solidFill>
                <a:srgbClr val="FF0000"/>
              </a:solidFill>
            </a:endParaRPr>
          </a:p>
        </p:txBody>
      </p:sp>
      <p:cxnSp>
        <p:nvCxnSpPr>
          <p:cNvPr id="10" name="Conector de seta reta 9"/>
          <p:cNvCxnSpPr/>
          <p:nvPr/>
        </p:nvCxnSpPr>
        <p:spPr>
          <a:xfrm>
            <a:off x="8084215" y="3550810"/>
            <a:ext cx="0" cy="306432"/>
          </a:xfrm>
          <a:prstGeom prst="straightConnector1">
            <a:avLst/>
          </a:prstGeom>
          <a:ln w="28575">
            <a:solidFill>
              <a:srgbClr val="99663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Retângulo 34"/>
          <p:cNvSpPr/>
          <p:nvPr/>
        </p:nvSpPr>
        <p:spPr>
          <a:xfrm>
            <a:off x="536007" y="4786426"/>
            <a:ext cx="2522591" cy="400110"/>
          </a:xfrm>
          <a:prstGeom prst="rect">
            <a:avLst/>
          </a:prstGeom>
          <a:solidFill>
            <a:srgbClr val="FF9999"/>
          </a:solidFill>
          <a:ln>
            <a:noFill/>
          </a:ln>
        </p:spPr>
        <p:txBody>
          <a:bodyPr wrap="square">
            <a:spAutoFit/>
          </a:bodyPr>
          <a:lstStyle/>
          <a:p>
            <a:pPr algn="ctr"/>
            <a:endParaRPr lang="pt-BR" sz="2000" b="1" dirty="0">
              <a:latin typeface="Comic Sans MS" pitchFamily="66" charset="0"/>
            </a:endParaRPr>
          </a:p>
        </p:txBody>
      </p:sp>
      <p:cxnSp>
        <p:nvCxnSpPr>
          <p:cNvPr id="21" name="Conector reto 20"/>
          <p:cNvCxnSpPr/>
          <p:nvPr/>
        </p:nvCxnSpPr>
        <p:spPr>
          <a:xfrm>
            <a:off x="448965" y="5200184"/>
            <a:ext cx="8177640" cy="13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713431" y="3373276"/>
            <a:ext cx="1221640" cy="492443"/>
          </a:xfrm>
          <a:prstGeom prst="rect">
            <a:avLst/>
          </a:prstGeom>
          <a:noFill/>
        </p:spPr>
        <p:txBody>
          <a:bodyPr wrap="square" rtlCol="0">
            <a:spAutoFit/>
          </a:bodyPr>
          <a:lstStyle/>
          <a:p>
            <a:pPr algn="ctr"/>
            <a:r>
              <a:rPr lang="pt-BR" sz="2600" b="1" dirty="0" err="1" smtClean="0">
                <a:latin typeface="Comic Sans MS" pitchFamily="66" charset="0"/>
              </a:rPr>
              <a:t>Estrés</a:t>
            </a:r>
            <a:endParaRPr lang="pt-BR" sz="2600" b="1" dirty="0">
              <a:latin typeface="Comic Sans MS" pitchFamily="66" charset="0"/>
            </a:endParaRPr>
          </a:p>
        </p:txBody>
      </p:sp>
    </p:spTree>
    <p:extLst>
      <p:ext uri="{BB962C8B-B14F-4D97-AF65-F5344CB8AC3E}">
        <p14:creationId xmlns:p14="http://schemas.microsoft.com/office/powerpoint/2010/main" val="32430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000"/>
                                        <p:tgtEl>
                                          <p:spTgt spid="54"/>
                                        </p:tgtEl>
                                      </p:cBhvr>
                                    </p:animEffect>
                                    <p:anim calcmode="lin" valueType="num">
                                      <p:cBhvr>
                                        <p:cTn id="26" dur="1000" fill="hold"/>
                                        <p:tgtEl>
                                          <p:spTgt spid="54"/>
                                        </p:tgtEl>
                                        <p:attrNameLst>
                                          <p:attrName>ppt_x</p:attrName>
                                        </p:attrNameLst>
                                      </p:cBhvr>
                                      <p:tavLst>
                                        <p:tav tm="0">
                                          <p:val>
                                            <p:strVal val="#ppt_x"/>
                                          </p:val>
                                        </p:tav>
                                        <p:tav tm="100000">
                                          <p:val>
                                            <p:strVal val="#ppt_x"/>
                                          </p:val>
                                        </p:tav>
                                      </p:tavLst>
                                    </p:anim>
                                    <p:anim calcmode="lin" valueType="num">
                                      <p:cBhvr>
                                        <p:cTn id="27" dur="1000" fill="hold"/>
                                        <p:tgtEl>
                                          <p:spTgt spid="5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1000"/>
                                        <p:tgtEl>
                                          <p:spTgt spid="45"/>
                                        </p:tgtEl>
                                      </p:cBhvr>
                                    </p:animEffect>
                                    <p:anim calcmode="lin" valueType="num">
                                      <p:cBhvr>
                                        <p:cTn id="31" dur="1000" fill="hold"/>
                                        <p:tgtEl>
                                          <p:spTgt spid="45"/>
                                        </p:tgtEl>
                                        <p:attrNameLst>
                                          <p:attrName>ppt_x</p:attrName>
                                        </p:attrNameLst>
                                      </p:cBhvr>
                                      <p:tavLst>
                                        <p:tav tm="0">
                                          <p:val>
                                            <p:strVal val="#ppt_x"/>
                                          </p:val>
                                        </p:tav>
                                        <p:tav tm="100000">
                                          <p:val>
                                            <p:strVal val="#ppt_x"/>
                                          </p:val>
                                        </p:tav>
                                      </p:tavLst>
                                    </p:anim>
                                    <p:anim calcmode="lin" valueType="num">
                                      <p:cBhvr>
                                        <p:cTn id="32" dur="1000" fill="hold"/>
                                        <p:tgtEl>
                                          <p:spTgt spid="45"/>
                                        </p:tgtEl>
                                        <p:attrNameLst>
                                          <p:attrName>ppt_y</p:attrName>
                                        </p:attrNameLst>
                                      </p:cBhvr>
                                      <p:tavLst>
                                        <p:tav tm="0">
                                          <p:val>
                                            <p:strVal val="#ppt_y+.1"/>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80">
                                          <p:stCondLst>
                                            <p:cond delay="0"/>
                                          </p:stCondLst>
                                        </p:cTn>
                                        <p:tgtEl>
                                          <p:spTgt spid="8"/>
                                        </p:tgtEl>
                                      </p:cBhvr>
                                    </p:animEffect>
                                    <p:anim calcmode="lin" valueType="num">
                                      <p:cBhvr>
                                        <p:cTn id="4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3" dur="26">
                                          <p:stCondLst>
                                            <p:cond delay="650"/>
                                          </p:stCondLst>
                                        </p:cTn>
                                        <p:tgtEl>
                                          <p:spTgt spid="8"/>
                                        </p:tgtEl>
                                      </p:cBhvr>
                                      <p:to x="100000" y="60000"/>
                                    </p:animScale>
                                    <p:animScale>
                                      <p:cBhvr>
                                        <p:cTn id="54" dur="166" decel="50000">
                                          <p:stCondLst>
                                            <p:cond delay="676"/>
                                          </p:stCondLst>
                                        </p:cTn>
                                        <p:tgtEl>
                                          <p:spTgt spid="8"/>
                                        </p:tgtEl>
                                      </p:cBhvr>
                                      <p:to x="100000" y="100000"/>
                                    </p:animScale>
                                    <p:animScale>
                                      <p:cBhvr>
                                        <p:cTn id="55" dur="26">
                                          <p:stCondLst>
                                            <p:cond delay="1312"/>
                                          </p:stCondLst>
                                        </p:cTn>
                                        <p:tgtEl>
                                          <p:spTgt spid="8"/>
                                        </p:tgtEl>
                                      </p:cBhvr>
                                      <p:to x="100000" y="80000"/>
                                    </p:animScale>
                                    <p:animScale>
                                      <p:cBhvr>
                                        <p:cTn id="56" dur="166" decel="50000">
                                          <p:stCondLst>
                                            <p:cond delay="1338"/>
                                          </p:stCondLst>
                                        </p:cTn>
                                        <p:tgtEl>
                                          <p:spTgt spid="8"/>
                                        </p:tgtEl>
                                      </p:cBhvr>
                                      <p:to x="100000" y="100000"/>
                                    </p:animScale>
                                    <p:animScale>
                                      <p:cBhvr>
                                        <p:cTn id="57" dur="26">
                                          <p:stCondLst>
                                            <p:cond delay="1642"/>
                                          </p:stCondLst>
                                        </p:cTn>
                                        <p:tgtEl>
                                          <p:spTgt spid="8"/>
                                        </p:tgtEl>
                                      </p:cBhvr>
                                      <p:to x="100000" y="90000"/>
                                    </p:animScale>
                                    <p:animScale>
                                      <p:cBhvr>
                                        <p:cTn id="58" dur="166" decel="50000">
                                          <p:stCondLst>
                                            <p:cond delay="1668"/>
                                          </p:stCondLst>
                                        </p:cTn>
                                        <p:tgtEl>
                                          <p:spTgt spid="8"/>
                                        </p:tgtEl>
                                      </p:cBhvr>
                                      <p:to x="100000" y="100000"/>
                                    </p:animScale>
                                    <p:animScale>
                                      <p:cBhvr>
                                        <p:cTn id="59" dur="26">
                                          <p:stCondLst>
                                            <p:cond delay="1808"/>
                                          </p:stCondLst>
                                        </p:cTn>
                                        <p:tgtEl>
                                          <p:spTgt spid="8"/>
                                        </p:tgtEl>
                                      </p:cBhvr>
                                      <p:to x="100000" y="95000"/>
                                    </p:animScale>
                                    <p:animScale>
                                      <p:cBhvr>
                                        <p:cTn id="6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8965" y="1401493"/>
            <a:ext cx="8229600" cy="458115"/>
          </a:xfrm>
        </p:spPr>
        <p:txBody>
          <a:bodyPr>
            <a:normAutofit fontScale="90000"/>
          </a:bodyPr>
          <a:lstStyle/>
          <a:p>
            <a:endParaRPr lang="pt-BR"/>
          </a:p>
        </p:txBody>
      </p:sp>
      <p:sp>
        <p:nvSpPr>
          <p:cNvPr id="3" name="Espaço Reservado para Conteúdo 2"/>
          <p:cNvSpPr>
            <a:spLocks noGrp="1"/>
          </p:cNvSpPr>
          <p:nvPr>
            <p:ph idx="1"/>
          </p:nvPr>
        </p:nvSpPr>
        <p:spPr>
          <a:xfrm>
            <a:off x="448965" y="2012313"/>
            <a:ext cx="8229600" cy="3918803"/>
          </a:xfrm>
        </p:spPr>
        <p:txBody>
          <a:bodyPr/>
          <a:lstStyle/>
          <a:p>
            <a:endParaRPr lang="pt-B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48" y="485262"/>
            <a:ext cx="8667997" cy="5802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aixaDeTexto 4"/>
          <p:cNvSpPr txBox="1"/>
          <p:nvPr/>
        </p:nvSpPr>
        <p:spPr>
          <a:xfrm>
            <a:off x="4419295" y="6537692"/>
            <a:ext cx="4724706" cy="338554"/>
          </a:xfrm>
          <a:prstGeom prst="rect">
            <a:avLst/>
          </a:prstGeom>
          <a:solidFill>
            <a:schemeClr val="bg1"/>
          </a:solidFill>
        </p:spPr>
        <p:txBody>
          <a:bodyPr wrap="square" rtlCol="0">
            <a:spAutoFit/>
          </a:bodyPr>
          <a:lstStyle/>
          <a:p>
            <a:pPr algn="ctr"/>
            <a:r>
              <a:rPr lang="pt-BR" sz="1600" dirty="0" err="1" smtClean="0"/>
              <a:t>Panossian</a:t>
            </a:r>
            <a:r>
              <a:rPr lang="pt-BR" sz="1600" dirty="0" smtClean="0"/>
              <a:t> (2013), </a:t>
            </a:r>
            <a:r>
              <a:rPr lang="pt-BR" sz="1600" i="1" dirty="0" err="1"/>
              <a:t>Psychiatr</a:t>
            </a:r>
            <a:r>
              <a:rPr lang="pt-BR" sz="1600" i="1" dirty="0"/>
              <a:t> </a:t>
            </a:r>
            <a:r>
              <a:rPr lang="pt-BR" sz="1600" i="1" dirty="0" err="1"/>
              <a:t>Clin</a:t>
            </a:r>
            <a:r>
              <a:rPr lang="pt-BR" sz="1600" i="1" dirty="0"/>
              <a:t> N </a:t>
            </a:r>
            <a:r>
              <a:rPr lang="pt-BR" sz="1600" i="1" dirty="0" err="1"/>
              <a:t>Am</a:t>
            </a:r>
            <a:r>
              <a:rPr lang="pt-BR" sz="1600" dirty="0"/>
              <a:t> </a:t>
            </a:r>
            <a:r>
              <a:rPr lang="pt-BR" sz="1600" dirty="0" smtClean="0"/>
              <a:t>36: 49–64</a:t>
            </a:r>
            <a:endParaRPr lang="pt-BR" sz="1600" dirty="0"/>
          </a:p>
        </p:txBody>
      </p:sp>
      <p:sp>
        <p:nvSpPr>
          <p:cNvPr id="4" name="CaixaDeTexto 3"/>
          <p:cNvSpPr txBox="1"/>
          <p:nvPr/>
        </p:nvSpPr>
        <p:spPr>
          <a:xfrm>
            <a:off x="996721" y="485263"/>
            <a:ext cx="1221640" cy="492443"/>
          </a:xfrm>
          <a:prstGeom prst="rect">
            <a:avLst/>
          </a:prstGeom>
          <a:solidFill>
            <a:schemeClr val="bg2">
              <a:lumMod val="90000"/>
            </a:schemeClr>
          </a:solidFill>
        </p:spPr>
        <p:txBody>
          <a:bodyPr wrap="square" rtlCol="0">
            <a:spAutoFit/>
          </a:bodyPr>
          <a:lstStyle/>
          <a:p>
            <a:pPr algn="ctr"/>
            <a:r>
              <a:rPr lang="pt-BR" sz="2600" b="1" dirty="0" err="1" smtClean="0">
                <a:solidFill>
                  <a:srgbClr val="C00000"/>
                </a:solidFill>
                <a:latin typeface="Comic Sans MS" pitchFamily="66" charset="0"/>
              </a:rPr>
              <a:t>Estrés</a:t>
            </a:r>
            <a:endParaRPr lang="pt-BR" sz="2600" b="1" dirty="0">
              <a:solidFill>
                <a:srgbClr val="C00000"/>
              </a:solidFill>
              <a:latin typeface="Comic Sans MS" pitchFamily="66" charset="0"/>
            </a:endParaRPr>
          </a:p>
        </p:txBody>
      </p:sp>
      <p:sp>
        <p:nvSpPr>
          <p:cNvPr id="6" name="CaixaDeTexto 5"/>
          <p:cNvSpPr txBox="1"/>
          <p:nvPr/>
        </p:nvSpPr>
        <p:spPr>
          <a:xfrm>
            <a:off x="4282356" y="4766547"/>
            <a:ext cx="2595985" cy="1138773"/>
          </a:xfrm>
          <a:prstGeom prst="rect">
            <a:avLst/>
          </a:prstGeom>
          <a:solidFill>
            <a:schemeClr val="bg2"/>
          </a:solidFill>
        </p:spPr>
        <p:txBody>
          <a:bodyPr wrap="square" rtlCol="0">
            <a:spAutoFit/>
          </a:bodyPr>
          <a:lstStyle/>
          <a:p>
            <a:pPr algn="ctr"/>
            <a:r>
              <a:rPr lang="pt-BR" sz="1700" b="1" dirty="0" err="1" smtClean="0">
                <a:latin typeface="Times New Roman" pitchFamily="18" charset="0"/>
                <a:cs typeface="Times New Roman" pitchFamily="18" charset="0"/>
              </a:rPr>
              <a:t>Adaptación</a:t>
            </a:r>
            <a:r>
              <a:rPr lang="pt-BR" sz="1700" b="1" dirty="0" smtClean="0">
                <a:latin typeface="Times New Roman" pitchFamily="18" charset="0"/>
                <a:cs typeface="Times New Roman" pitchFamily="18" charset="0"/>
              </a:rPr>
              <a:t> al </a:t>
            </a:r>
            <a:r>
              <a:rPr lang="pt-BR" sz="1700" b="1" dirty="0" err="1" smtClean="0">
                <a:latin typeface="Times New Roman" pitchFamily="18" charset="0"/>
                <a:cs typeface="Times New Roman" pitchFamily="18" charset="0"/>
              </a:rPr>
              <a:t>estrés</a:t>
            </a:r>
            <a:r>
              <a:rPr lang="pt-BR" sz="1700" b="1" dirty="0" smtClean="0">
                <a:latin typeface="Times New Roman" pitchFamily="18" charset="0"/>
                <a:cs typeface="Times New Roman" pitchFamily="18" charset="0"/>
              </a:rPr>
              <a:t>, </a:t>
            </a:r>
            <a:r>
              <a:rPr lang="es-ES" sz="1700" b="1" dirty="0">
                <a:latin typeface="Times New Roman" pitchFamily="18" charset="0"/>
                <a:cs typeface="Times New Roman" pitchFamily="18" charset="0"/>
              </a:rPr>
              <a:t>supervivencia, longevidad, el aumento de la función cognitiva</a:t>
            </a:r>
            <a:endParaRPr lang="pt-BR" sz="1700" b="1" dirty="0">
              <a:latin typeface="Times New Roman" pitchFamily="18" charset="0"/>
              <a:cs typeface="Times New Roman" pitchFamily="18" charset="0"/>
            </a:endParaRPr>
          </a:p>
        </p:txBody>
      </p:sp>
      <p:sp>
        <p:nvSpPr>
          <p:cNvPr id="7" name="Retângulo 6"/>
          <p:cNvSpPr/>
          <p:nvPr/>
        </p:nvSpPr>
        <p:spPr>
          <a:xfrm>
            <a:off x="3961178" y="527605"/>
            <a:ext cx="4581151" cy="646331"/>
          </a:xfrm>
          <a:prstGeom prst="rect">
            <a:avLst/>
          </a:prstGeom>
        </p:spPr>
        <p:txBody>
          <a:bodyPr wrap="square">
            <a:spAutoFit/>
          </a:bodyPr>
          <a:lstStyle/>
          <a:p>
            <a:pPr algn="ctr"/>
            <a:r>
              <a:rPr lang="pt-BR" b="1" dirty="0" err="1" smtClean="0">
                <a:latin typeface="Comic Sans MS" pitchFamily="66" charset="0"/>
              </a:rPr>
              <a:t>Eje</a:t>
            </a:r>
            <a:r>
              <a:rPr lang="pt-BR" b="1" dirty="0" smtClean="0">
                <a:latin typeface="Comic Sans MS" pitchFamily="66" charset="0"/>
              </a:rPr>
              <a:t> Hipotálamo-Pituitária-Adrenal (HPA)</a:t>
            </a:r>
            <a:endParaRPr lang="pt-BR" b="1" dirty="0">
              <a:latin typeface="Comic Sans MS" pitchFamily="66" charset="0"/>
            </a:endParaRPr>
          </a:p>
        </p:txBody>
      </p:sp>
      <p:sp>
        <p:nvSpPr>
          <p:cNvPr id="8" name="CaixaDeTexto 7"/>
          <p:cNvSpPr txBox="1"/>
          <p:nvPr/>
        </p:nvSpPr>
        <p:spPr>
          <a:xfrm>
            <a:off x="636967" y="1433630"/>
            <a:ext cx="1576218" cy="369332"/>
          </a:xfrm>
          <a:prstGeom prst="rect">
            <a:avLst/>
          </a:prstGeom>
          <a:solidFill>
            <a:schemeClr val="bg1"/>
          </a:solidFill>
          <a:ln w="28575">
            <a:solidFill>
              <a:schemeClr val="accent6">
                <a:lumMod val="75000"/>
              </a:schemeClr>
            </a:solidFill>
          </a:ln>
        </p:spPr>
        <p:txBody>
          <a:bodyPr wrap="square" rtlCol="0">
            <a:spAutoFit/>
          </a:bodyPr>
          <a:lstStyle/>
          <a:p>
            <a:pPr algn="ctr"/>
            <a:r>
              <a:rPr lang="pt-BR" b="1" dirty="0"/>
              <a:t>hipotálamo</a:t>
            </a:r>
          </a:p>
        </p:txBody>
      </p:sp>
      <p:sp>
        <p:nvSpPr>
          <p:cNvPr id="10" name="CaixaDeTexto 9"/>
          <p:cNvSpPr txBox="1"/>
          <p:nvPr/>
        </p:nvSpPr>
        <p:spPr>
          <a:xfrm>
            <a:off x="754374" y="3488375"/>
            <a:ext cx="1303095" cy="369332"/>
          </a:xfrm>
          <a:prstGeom prst="rect">
            <a:avLst/>
          </a:prstGeom>
          <a:solidFill>
            <a:schemeClr val="bg1"/>
          </a:solidFill>
          <a:ln w="28575">
            <a:solidFill>
              <a:schemeClr val="accent6">
                <a:lumMod val="75000"/>
              </a:schemeClr>
            </a:solidFill>
          </a:ln>
        </p:spPr>
        <p:txBody>
          <a:bodyPr wrap="square" rtlCol="0">
            <a:spAutoFit/>
          </a:bodyPr>
          <a:lstStyle/>
          <a:p>
            <a:pPr algn="ctr"/>
            <a:r>
              <a:rPr lang="pt-BR" b="1" dirty="0" err="1" smtClean="0"/>
              <a:t>pituitaria</a:t>
            </a:r>
            <a:endParaRPr lang="pt-BR" b="1" dirty="0"/>
          </a:p>
        </p:txBody>
      </p:sp>
      <p:sp>
        <p:nvSpPr>
          <p:cNvPr id="11" name="CaixaDeTexto 10"/>
          <p:cNvSpPr txBox="1"/>
          <p:nvPr/>
        </p:nvSpPr>
        <p:spPr>
          <a:xfrm>
            <a:off x="891866" y="4860049"/>
            <a:ext cx="921239" cy="369332"/>
          </a:xfrm>
          <a:prstGeom prst="rect">
            <a:avLst/>
          </a:prstGeom>
          <a:solidFill>
            <a:schemeClr val="bg1"/>
          </a:solidFill>
          <a:ln w="28575">
            <a:solidFill>
              <a:schemeClr val="accent6">
                <a:lumMod val="75000"/>
              </a:schemeClr>
            </a:solidFill>
          </a:ln>
        </p:spPr>
        <p:txBody>
          <a:bodyPr wrap="square" rtlCol="0">
            <a:spAutoFit/>
          </a:bodyPr>
          <a:lstStyle/>
          <a:p>
            <a:pPr algn="ctr"/>
            <a:r>
              <a:rPr lang="pt-BR" b="1" dirty="0" smtClean="0"/>
              <a:t>adrenal</a:t>
            </a:r>
            <a:endParaRPr lang="pt-BR" b="1" dirty="0"/>
          </a:p>
        </p:txBody>
      </p:sp>
      <p:sp>
        <p:nvSpPr>
          <p:cNvPr id="9" name="Retângulo 8"/>
          <p:cNvSpPr/>
          <p:nvPr/>
        </p:nvSpPr>
        <p:spPr>
          <a:xfrm>
            <a:off x="421669" y="1392686"/>
            <a:ext cx="188002" cy="468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2240481" y="1432764"/>
            <a:ext cx="94001" cy="38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 </a:t>
            </a:r>
            <a:endParaRPr lang="pt-BR" sz="1600" dirty="0"/>
          </a:p>
        </p:txBody>
      </p:sp>
      <p:sp>
        <p:nvSpPr>
          <p:cNvPr id="14" name="Retângulo 13"/>
          <p:cNvSpPr/>
          <p:nvPr/>
        </p:nvSpPr>
        <p:spPr>
          <a:xfrm>
            <a:off x="2283697" y="1416538"/>
            <a:ext cx="94001" cy="444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 </a:t>
            </a:r>
            <a:endParaRPr lang="pt-BR" sz="1600" dirty="0"/>
          </a:p>
        </p:txBody>
      </p:sp>
    </p:spTree>
    <p:extLst>
      <p:ext uri="{BB962C8B-B14F-4D97-AF65-F5344CB8AC3E}">
        <p14:creationId xmlns:p14="http://schemas.microsoft.com/office/powerpoint/2010/main" val="1671524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546" y="157693"/>
            <a:ext cx="7024430" cy="634378"/>
          </a:xfrm>
          <a:solidFill>
            <a:schemeClr val="bg1"/>
          </a:solidFill>
        </p:spPr>
        <p:txBody>
          <a:bodyPr>
            <a:normAutofit/>
          </a:bodyPr>
          <a:lstStyle/>
          <a:p>
            <a:pPr algn="ctr"/>
            <a:r>
              <a:rPr lang="pt-BR" sz="2800" b="1" dirty="0" smtClean="0">
                <a:solidFill>
                  <a:srgbClr val="C00000"/>
                </a:solidFill>
                <a:latin typeface="Comic Sans MS" pitchFamily="66" charset="0"/>
              </a:rPr>
              <a:t>FITOTERAPÉUTICOS ADAPTÓGENOS</a:t>
            </a:r>
            <a:endParaRPr lang="pt-BR" sz="2800" b="1" dirty="0">
              <a:solidFill>
                <a:srgbClr val="C00000"/>
              </a:solidFill>
              <a:latin typeface="Comic Sans MS" pitchFamily="66" charset="0"/>
            </a:endParaRPr>
          </a:p>
        </p:txBody>
      </p:sp>
      <p:pic>
        <p:nvPicPr>
          <p:cNvPr id="77826" name="Picture 2" descr="http://www.tienda-online.lineaysalud.com/img/cms/ginsenghomb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90" y="1291130"/>
            <a:ext cx="2438400" cy="187642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60055" y="3181699"/>
            <a:ext cx="2438400" cy="692497"/>
          </a:xfrm>
          <a:prstGeom prst="rect">
            <a:avLst/>
          </a:prstGeom>
          <a:noFill/>
        </p:spPr>
        <p:txBody>
          <a:bodyPr wrap="square" rtlCol="0">
            <a:spAutoFit/>
          </a:bodyPr>
          <a:lstStyle/>
          <a:p>
            <a:pPr algn="ctr">
              <a:spcAft>
                <a:spcPts val="600"/>
              </a:spcAft>
            </a:pPr>
            <a:r>
              <a:rPr lang="pt-BR" sz="1700" b="1" i="1" dirty="0" err="1" smtClean="0"/>
              <a:t>Panax</a:t>
            </a:r>
            <a:r>
              <a:rPr lang="pt-BR" sz="1700" b="1" i="1" dirty="0" smtClean="0"/>
              <a:t> </a:t>
            </a:r>
            <a:r>
              <a:rPr lang="pt-BR" sz="1700" b="1" i="1" dirty="0" err="1" smtClean="0"/>
              <a:t>ginseng</a:t>
            </a:r>
            <a:endParaRPr lang="pt-BR" sz="1700" b="1" i="1" dirty="0" smtClean="0"/>
          </a:p>
          <a:p>
            <a:pPr algn="ctr">
              <a:spcAft>
                <a:spcPts val="600"/>
              </a:spcAft>
            </a:pPr>
            <a:r>
              <a:rPr lang="pt-BR" sz="1700" b="1" dirty="0" smtClean="0"/>
              <a:t>“</a:t>
            </a:r>
            <a:r>
              <a:rPr lang="pt-BR" sz="1700" b="1" dirty="0" err="1" smtClean="0"/>
              <a:t>ginseng</a:t>
            </a:r>
            <a:r>
              <a:rPr lang="pt-BR" sz="1700" b="1" dirty="0" smtClean="0"/>
              <a:t> coreano”</a:t>
            </a:r>
            <a:endParaRPr lang="pt-BR" sz="1700" b="1" dirty="0"/>
          </a:p>
        </p:txBody>
      </p:sp>
      <p:pic>
        <p:nvPicPr>
          <p:cNvPr id="77828" name="Picture 4" descr="http://3.imimg.com/data3/LG/RT/MY-8532958/panax-ginseng-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660" y="683259"/>
            <a:ext cx="2561075" cy="2561075"/>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3177796" y="3338930"/>
            <a:ext cx="2615844" cy="692497"/>
          </a:xfrm>
          <a:prstGeom prst="rect">
            <a:avLst/>
          </a:prstGeom>
        </p:spPr>
        <p:txBody>
          <a:bodyPr wrap="none">
            <a:spAutoFit/>
          </a:bodyPr>
          <a:lstStyle/>
          <a:p>
            <a:pPr algn="ctr">
              <a:spcAft>
                <a:spcPts val="600"/>
              </a:spcAft>
            </a:pPr>
            <a:r>
              <a:rPr lang="en-US" sz="1700" b="1" i="1" dirty="0" err="1"/>
              <a:t>Eleutherococcus</a:t>
            </a:r>
            <a:r>
              <a:rPr lang="en-US" sz="1700" b="1" i="1" dirty="0"/>
              <a:t> </a:t>
            </a:r>
            <a:r>
              <a:rPr lang="en-US" sz="1700" b="1" i="1" dirty="0" err="1" smtClean="0"/>
              <a:t>senticosus</a:t>
            </a:r>
            <a:endParaRPr lang="en-US" sz="1700" b="1" i="1" dirty="0" smtClean="0"/>
          </a:p>
          <a:p>
            <a:pPr algn="ctr">
              <a:spcAft>
                <a:spcPts val="600"/>
              </a:spcAft>
            </a:pPr>
            <a:r>
              <a:rPr lang="pt-BR" sz="1700" b="1" dirty="0"/>
              <a:t>“</a:t>
            </a:r>
            <a:r>
              <a:rPr lang="pt-BR" sz="1700" b="1" dirty="0" err="1"/>
              <a:t>ginseng</a:t>
            </a:r>
            <a:r>
              <a:rPr lang="pt-BR" sz="1700" b="1" dirty="0"/>
              <a:t> </a:t>
            </a:r>
            <a:r>
              <a:rPr lang="pt-BR" sz="1700" b="1" dirty="0" smtClean="0"/>
              <a:t>siberiano”</a:t>
            </a:r>
            <a:endParaRPr lang="pt-BR" sz="1700" b="1" dirty="0"/>
          </a:p>
        </p:txBody>
      </p:sp>
      <p:sp>
        <p:nvSpPr>
          <p:cNvPr id="6" name="AutoShape 6" descr="data:image/jpeg;base64,/9j/4AAQSkZJRgABAQAAAQABAAD/2wCEAAkGBxQTEhUUExQWFhUXGB4bGBgYFxsfHBwgHRofGiAeHh0cHCggHRsmGxwdIzEhJiorLi4uHSAzODMsNygtLisBCgoKDg0OGxAQGzQkICYsLzQvLCwsLCw0LCwsLCwsLDQsLCwvLCwsLCwsLCwsLDQsLCwsLCwsLCwsLCwsLCwsLP/AABEIAPYAzQMBIgACEQEDEQH/xAAbAAACAwEBAQAAAAAAAAAAAAAEBQIDBgABB//EAD8QAAIBAgQEBAQFAwMDAwUBAAECEQMhAAQSMQVBUWETInGBBjKRoUKxwdHwUmLhFCPxM3KSBxWiQ2Nzg8Ik/8QAGgEAAwEBAQEAAAAAAAAAAAAAAgMEAQAFBv/EAC8RAAICAQMEAQMCBQUAAAAAAAECABEDEiExBCJBURNhgfAykUJxobHBBSPR4fH/2gAMAwEAAhEDEQA/AFvEs3IRRUDJMCABcbzG574U1qh5G3bnglspTBmCuqIBIBYntN2ne4xQmXOrQdPQciLbkG8Tjzx0go0dz5nNhuyOZJEBDiQQAGk8oYD8icE59CaS0iysp2aDIi+mTyE/S3LFFdRRQTJLKemn0n+rnGCMpXDUAVvL3UgSu9wYPY41td7+IJ1CDLsoMyvlsTy6iPTBPDcsBGqPnBiNuovuDbBSZxQZZEDAQCsiNNoA2IIuMEHPoQAWkMwG+0/zlhXz6X4naKaxBMyxGaYIVBnXJIIC6QTbaBgfLKUVm1kFjqsLzqgH0iTg/MUp1eGNtOlubKAAASb2P135DFAV9JBUX2gzpvO+CyOo3PPiGqEvUtowx1yA8EBW+Y3vp6Ha04tq8RCgi1/mVuY6H998A0sq7IWEWEi0XF7HpGIPlnapqcKJ5Myj23nCseSyLmdUpTYeYxy+ZpxYkjlP5Y8fLglWbyrNmANwN/UemPEpKFUwkAwRqBXsSQdx3xPNsGgoGPcGwJ3MHtzxXkzE9tSVcYG8YZlIRSuix8uuTFtwJwDmg7LoZiS28WMRawjnyxI8XmKa0FHljxJkk+nTE/CeU1C4Cy3I87/X7YUqGieY7UtWIzo0hTRUWLbnmTzP87YprNA1E/XAXEuMR/0wIk+Y8o6L+/0xiPijibnSGLEGZ6enT2/LC8Ksz6TtEfGWO81+YzDVFsYE2K4FyuaqqzamIHMMJU9o6na15jfGX+E+KsK0T5dJLDltYj3742tdfEXxGcKBJj0623j6TirLj0MCDxNOKuYDnqkgACG3PPTbrz/nPEKPDtSMxckxttsO31x1FtVRSg1ahIgwRG9+u9sEZ1Ss+e72Jj8x1HT6dkEktrPHqZWnaU5TiNVyrLLGCTpEWtcgnoRg+tUJ8zN6/wA9OWF/AqZFM7Rblef2iPvgutTPtgmIEzM1NtLhmNLSWDDkDvHYc8CZvPJM0yIEGCIgx0OOzdAaBPWJAvfpgLKJq+cgqpvqsbc/phYYkaJ12LErXNS/LzG42X3vthlw3MLpgaRBM+v/ABGBv/dEnyClA6iZv3xTVzdQHysveUU/S2FArjbc/wBIncRrSzdLwzrSHO2lZMk9Tv79cLMmzP5Ykg21RNz15CMX0Qvk1pTFNvxq1SFJ/CYfeOvKMCutJGdtBYCQo1Ss/QN3uTvF+V9hN1nog5Be8YZbJmCHQkGFYMsMYBiT8pj3BtcG+CcplRQ+WImZ9RFgZj6n1OB62a8LLoy02l/MLAKqyRcCJMC3eSemBOHcRdiXEiPKehsLHcHCzryD0JgLOYZxJV0E+bYACL77zMWB54oydKm6an0KR8i6WO3Ob3P864vzWbMSRpWLgC3qOnp+WEeUzfhrLtADeVzECSBveN5NjF7bnHDEzrpG8NTXMajPqqhkefMVk+kx5ufScXjiKairCGIBEk2uDsGjb6T64zyZ8LYoX1NqEiSx0iDuAFMmCSOXXBWVSnWKONSvJMNEnSYPOw3HtjMvSMo1f2gFyN45yvE9SmJTS0SCI29LX5YXCpqqliure5P3gb45KLU/FAQ38y9DBGx63xTkKIfXIK6TBuSSexn0GBCAAbRWQEmE5ohNLa4J/AovBMCWNgDHPlsDtiCrofVrMFTKqbD9Y5ThhVyA0kmoL8mAC7QAOggRgXKcHqMkiADMAMPvAjDHSztF6wB2/wDsr12OluVjsJ6euHmazYWoR/TCn2UDCujwlwFU+ZSwBuZBYxMjpOBK3FqL5moASGaoTJ2a5sIwxNSrYmldcIzS+JMyCL9iMLOJ8ARW11K+pDOlWA8siJa9ws2gTth7TUVG0sYMxG42mD09e2IZrhZ0EaA7HcyB6QSZEdsZjBHdC1BeYBwHKZemj2MAC/htJ6MSBzGwE977PjTp1QPxqYJIaQekxfC3L5IUVgJpkDUYBk9yNzifDXIvAHYc1mwve2++G5PpMOTVZkc7lSKjrSpVFUQykCELCzDzERIj6Y5MszFvFVgDEQZHrINojflbDVMzIuJ/n8tj2hmLkfT0xLkDagCNorUWo1F3CVIUg+o9BY/f88HKvmPaP3xCqiq4K781HMHmOUzBxxO8GO/LAvudpuS7uK+PamXQsb89v4BjP1SyIV1AluV79YnoMbPL5NLFgXINibAfT9cOcllqewSmOwC/tjMSq3mYHqp8pdyo5QRY9JvfocQat1n74+n8Q+G8tUmaQU/1U/L9l8pjuDjKcR+B6ur/AGaquv8A9www9wpB9bemCbBMJBmi4FwGoaYNQQhQCGPLf5RcETYmMZ/404SvhqcuNmIaJkx6n8t8aLP/ABC7r5i1MH8KJ80iblhsLbbzywgoapNR6kht6f4j0Jv5R0O+JsJdW1OZQXN93ER5Wo2ilTqCHQ7H+mIAN5J1CTHXGlyWTGmPlHSD7z3xXVprSZDYo10dm25Hc2YbEfvi1/EF0ZQPS/1xS5s34Hj6xTubl2Xoadcglkvz2iZA7jlj57xTMIa5YBINTzOzaqba9n0GfwkE9+mPoGczbK61BzhWnubdrGfqcYzj2VfLsXWpT0uamnSoLDU2rQ5UWmdz0NrACjp2Fn6x6Vd+/wAMUhRDQysFN31lTG+lF6QDBjp0wXwbiS+KukkGyIj+YAMfMQxiCbfltGE5qLp0BRczrglrjbcCAdhHM3OHfwvkKleqG1bGASBOoX2IuoETMbgC5GKcjgKbjaubSs5uFA1QYm425e++F6pUA+ZVGol4H4oG1tt/rgpqzIYqgA/1/wD0z260zMWJiTZji7LpOvUNn79BfHj/ACOlk7j3AfGQpqDUMytJXdpdgmpdUmYP23n2PTF/wxxOpXaqzadCgABRfUe4/tG0cxhLxfh51MEvqE/3dwDEQRa879MNvg3IvSy7SI11CygxMABRMSJ8p2+2LFyp8W0QVUJYmhy4aRy574T8W+H6b1FzA8jIdTAbNHWPxD74ZGsREnt/O2L6da2BGQRCsV4i7hdJi/iMCLkARyuPqeuGVQ4ihgCIHST/AA4k1Gbyf574djYkXUF2LGzB6jf84S1c2Fe5i98P61IRfCHinB3qGUCAdyRP89sdlBrtEwEiH0tQGrSCsWAbf2MAH3xCnxRhGqhUA9UJ9xrwLwevUpHwaylbeU2j6iQbDDp1BBH6TH6j2w7GSy+pQOqyJxxFedzTVdKeBVUNzLICv/cATaL7zyjBVCgbayO0CAPTFnjCABA6m/v74uq1RoFxJNr3NpmPpb1wGRA3mDkzvk/VCE4e39X1/f8Am+IMsdRzx7RzgVYYkQLMN/QjpidaqCkghhNj+nr2N8IOJVFCJivjDVtBejWdWW8C6sBv5dpj64EyfG82F84ouTsbrbuLX9hhjrg2uMYbj6harB53JU/NIJtzEEfT8sIDMTUfjsipsMtUpM51UixPOSVHaOnW8Ytz1TxQFKqgWyhEUfZYxT4pUQoAixgbdjcYnw5yxYkEqsajuBNhy/luuIg2pthC+OhzKUSAwuQ20wYO0iRYxY9ccdoAgRFsHsQZMD0AA+wtio0hvtig5Cu0xgSBRgf+l1IULNcdRB9Riv8A9iHgHxomDy5WuTpJNhthj4YF5+hxRWyzA6izsp3gmV7xJBHUAC2wxiuLEbjFczK5jgOXYa2WpRUAsGTzA9PmNgSDBMG/PlsctSpUKCJS80CLCWEjVrJ7uBJ6YGTJMs69LAm0TGmNis+tricB08ycsxVhKkAoSWgCbqR1EWb1xU7MwoQw+9DxDVDaKxAM1IQCPw/Md+pCjC7LUKtEGB5F2psRqmL6T6HY27jDgZhagDIdQ7Xv0jeYOFWbqEMZN+Y6f5x5xzupIqKbMQCKni5oOCVYyogDZpIFmB2v9cOOG5YrRCsQTc2NusTjM5lROpZVtp/QjmOx+2OyfFHRonS02F9Lek/kb+uNDFl7P28xd6h2/tNO9Mx0OKvEkev74rXigqC8K03U8+4/nPFJqeaBNyP8/fHfJe0XJtxRablHHlEQwFxbpzwzy2Yp1B5HB7Awfob4Er8JpuCWJUjmOcW2P5/ngY8IokWQ+rMST9LfbFmLPkArxAoxy2XxEp3P0/xhBW4Yyn/aqVE9HMfScUtmeIIPKVrAcmVZ/wD5P3xSvUC6IqaFMd1lkQ238+hwF4xUlSbfhPXt/OvbCCj8ZljFSkAdjpYi/o36nDL/ANwVllZFp259jtqB3GNd6hFCNjL9RYgdT+s/kcHlhqnl19APphNkswsi9+Xvb8hhiHn+XwvE9izMIqdUaY9QfYHFuXCzMwex39YN9+YxOkljH5f5vgWtWCmAQxmCJt3uAfphx7d6gcw3NZpgQqFJvOtJHXkVP3wr4olFmDVqUMRuFZwfSIK+hxbQaSGMb39Yv+/ucX53K1nINIJpjnIP0jCrD8ynHS8ynKKdRBYKslm1bsAdxN7xiypxVi2mlR0puGa0+iLf3nEMuiowZBpIMhgAWt3bE87mjUckLpEbGJJ5mwAEnoMecQCbqYz2dpdm6xIasokH56c/I1iCJv4Zjf2OAszm3bSqLqZjtMxzj0xGHpsai7KPNIswIgqQdwZ2wz4UqU1aqilb6Srfh6j02jDcYDDUDNYaxY8SRqaE85Ai7E7f8f4wemRJQMGAPSJEdbEX7YzXEq7VZ8wC7ra8+s74hl+JVaasyvcJMRIJVQACD6DA40vczlc1HicFpprIeqXeTLudMxE6RFu3bBz8DpEeXy9CDP5i/wBcL6XHkhfFABb+k/Wxvb1wzyeaRwCjBkIBHUA7HrGKNzsTBLN5i6rwl1V9Bvyg7wB12/xhF/o2QjxAQekY2rriipUEQ305YDJ06vvdQWbUbMy3gk3jn/PTEa2STQdYDA/hJP1t+eH2Yoot1E9p2xms3WLMSPoMSvj+PjmddbyrSoAgG3PUSfqSTGLKeYEgl7gjlc/5/wAY6hlNRknlsP3/AJ64b5DIqtyq6Yn+HfeZHpg8WAswLTAx5beGeIWhhsQCDvIjecQA7yB1OAUy8tKO63uAzDvN5Fx+eFPxKaiU4VyzG+lnEsJ0+UHdgSLLy9cUhSTQmqNRoSXEfihVcLSAdCB52EKCSRcza0QCLzhRnOI+P4gqEQCyxMmRYaaem523gk2vhTXqllY09Lmw1fJpNtlJ5A798DpnWtqqCowefCC2Yi4Ysu//ACMeoMeMDiVjEoh65SmpKx5iRo1nzQV/pVliDJvtz6YeU3LIizJMknqSZmZM2Iv2GMwtBarf7kAiZAnUbz5ibmCYBN7DD2mYWBYW+wgD0AxH1ZTgRWYiqjTh1Om1WNEgj5iLFhfpBMCwPTvjR06K7MLnne/33xhslnWWoAD0sdiRex5N0m2NlwziK1kLcwPMuNwMCN5OwNSHFOEll8jsCPwkmD29cZvxHp7rK8zBt+v1jGyp1uRmR/OeFfE6TeICqsdcyRyIgX9R+RxnUoV/3Mf7QVgGuVIF9QtymDt9Abd8PKNQm8xOEvgVGAWkVVkaYYRN5K/2nB/CFLBqTatdFtJ5nSboTf8AptPMq2F4mOTuH4Y2rWXZHgrn5jE8hy98FZzJrRVajL8xCjuf+Jxb8O8TNWs4c6QwhFPLST92Bv8A9uFnxX8QqzKiebRImPLJi/eLAe+IXXUJlXKONZ6EqIqMJKAkg8yWjtYA3wpyecqErTUDTNx5iSSdo9OmPUetmKvhhhLlS/Q6VgMecAdN8azJ5CnQXybxBckFj2nkOwge98F8YxqBzC/TFycNYmWhexufp+5GCstwahB1jUTvqJA/8QRb1nBL1Ol8RXUTGE62U0IOsz2rwXL1BpakCB0dhEgDcHoPthOPhRKLo1KtUQKSQhdSIaAbgBuQje+NGmV5ElieS2H8+mJPkwN7dh+p3w5cuUCaMjCI8hmcwpMtrUTyEG1r2/Ob+2D3fWoMQek/keeJ1FjnbpiFLLljY+/8GC1lhQmM9+InzeaPmGxA3jef4caHhWUooAFXUfxNpkk+sQB2wp4pwguVBZiAb6dIMRsYWSPWYwyfKVlgCsVj+ymR/wDJCfvgACjWeZ1ULl+cytIj5dJ6qI/wcJs5lzRQkEsDAuOk/rhsgrqDrbxugCIh/QH3wto8Sp1NQhkIOl6dQaSD0v1iRz7YaxJ3EKrEXo7Ay5GpheOXT7ThNxup4q6TEiYMXH3teNumHufoxUU20RJ6i8R7/vgOsiGyKB3I/U41uo0gAcxe6mfPcwHpsNaAaRaUs8ncyIJv8364Y8LyCV0GqoVZZIUL+EzsY3BtcmQcO+K8MWoIKyw+2FvD+GNSroBs025wFMmT3i2Kl6kum2xla5gVPuFLkET+skcyR+UYNoZdnXyCb9QPtOIVxf8AL+dcEcDrFKgkHS1jEe2/e098R2WPcbkrEnmUrwCsG1MAFkXDCwHPBPEsw1OqaiW1WHQGZI6EWNj1w04hmgVOkdb9eXrv16YoqMrWImDI/tO497fzfBtlCEzbluU4sG0B1KObCflPae/KfTHnFs7AGl9JXcTEzG09/pOBc1m0YFKgIINyQwHqCARB9ed8Bg6wQZJvDqdQYGOkzcbC/PsXOz6a5mjG3NSqhm4YXje/pjQjidPSPEIHQkxI/wAfrjHVaLAi4gmxBsfQ/wA9sELxo0RAi/6f84QmtT2wkTeNuH1mqNqphhYiecG3WxI9N8UZyiMulOJ1yQx1K0A7DSJvzLe22GHEcmU0yZV5IE2taDH5nlhGqmSwXzRBBUhVMnmR5vbAYWBJqFjO+002S4gqtKl6rEgNpVGWnt5dSwDciTfYd8XZvPqCNeu/Vf8AOEHDs4VbSiiG+YLJPO4J2NzfYT0w30hVWXlgeg26EGd7e4brg3xowswm0tZhXDq/jMFQEiblrQBu0XnoBa/a+HhyBXYCeQm/0xT8JZMHxWgDSBAgc5M+lhg4NHm2vG2ElMYAMVpHMlTQII588A5yri2qtj5vp/N/XFS0p5Y5m2qCYMtMm5M4urZgoqx8x+X9WPp06xi+vVWkupvYDdjyH+cKsqWqMXe56ch2H8/PHYbB3g1DKFOARJspnr5v+MNaDa0Qm8i/qLGfcYW0jJbrtb0B/XEeD58U3am8BCZU8lO3sD9vrgnyAOIS+ofUOgwfl6n8sK+OZSnWADqpI+UnVExz0sCR2w3zdGzTt3wldzJ59MMbJttN3UxFwvK6VK6VRtR1BZ5W/EzHrzwVTynSY5kfpi/NsisGYgTaf5e+PaHEKLHSlUEkTo0kG2+4HTb0PfG48YbvMFrJkHyixYRbCdyAwIElQdJv0ufpPtGCOI8WJZlWFpKoLP8AiaROkXEWjvfAaVC2kqjoQZBfSAbdJJ25RzOOynusQQCJUw1CwkGCD07/AOMDXVr7g7/tgggKSVkqTIUDa94JPWbeuB6mZDHSNRP/AGmf35YUBYqbUupVgQTeZEcyYI6dgcXU8xsFERv+WFGVln0gE26Hne172/PD6hk4F7W6fvgj07kUJrAjmUZpdUQSp3lWKk+67+hnAhyksSxmx8x+b01CCexw3bIyCVPsf35YArArZpt9ffB22NAD4mhyOIrGWdiyK0wmvzC87RO4tzM4Vmi1SwDSu9id/Qdsbb4bpKfEquQFO7MYACiLk8hfC3iudy9KoQCwB/pXf6zHp6+gaGNAgbygZDW4uG8SepWqSphdIVNH1JYkWMiTt74rXhNMGHZmb/uYjruf0xHK8SAGgqFWTeTHrc7/AL4KTMqdmHpz+hg4SxI2QbRZahtL/DCjSqgDoLflv747RH64sosY5YGfiNMb9SLAxIuV9YvHTALhOTiCFviO/hbiJSuyG61KYYGLAq2xAtNye8Y0XEamoKZk8+3TGEylYGShOwhgZ/EDB7HTEYermiywCRsC8KDN7dJ5ScIzYm1Bh+0caK6RGRqIvzkKTt39Bcn2GM98T/EXgoopyHqEhWIBgBgGMG0wbTNyJGA24iqOZYJKxdtb6wxj5ZYgqRIO2E/Hi1RlEM2qowDREGJIA3iIPsTblUmCiGaGvTkbmbDhVFqiOajO2moY1bzzE/0gyI5Xi0YNChbD7YXfClRglRXbUzNrnYTENA/8Se5OGbCLYEkFrHERmotY4kaFwfU/a2Bc5lpn3n6YLy/y/f7zgbj1cU6DsTy0juTb+emFZBcWIj+GOOeFTWlUclDYFjOk+5sn2Fu+HuYWFm0xOMJoDCARAFuX854NyGddIUtK9Dvb9IwLqW3Bhq2rZo049mZRCkghpn26cxhU1d3A1eaDIsNx+18P34Y7qCQEG8PuPYTywFmeAsZKuhJ5ebkOVoH2wzDjaqPMxv1cxJTqiWZiFAO7dYHrt+u2LqvFkQSqmob3JgfWCfyxHJcPqUnZKqRqupmVJNo1bE7dMPxwihA8RBUPMSYHsDfDDj1ZN/H7THAuJcrTICyIuPadx6TOJki7bD88Ps1w2m4sGS82kg+oPL3GE/FsuUZQdiLHkfT64zQcYLGATtF2eqLSqmQZBFwYO3I8+hGHOS4ixAsKixuoAbsSLA+ojbY4x3F6xaq5/uP7Y7gmYc1FppuTaJBXqQRyi5GxAxQpIsgxgXVzNkM2oPmFu4IOIcQrUGU+YtbluPc9/XC/Ncb8ABcwhmY1KtiOpHL264sXKUcwuui8T/SZHoQdj2MHGblb9zChAuLKGdFgZKL8in3JYi41ST6dpMrs9QR2l2YGIGmOXr64v4lw6pRMtccmG3v0OKaebEXEnBg7Tb8zRcP4W+YDuxlFZVMFQSzHSqgbASdzAtzw0OW0IFJIVbQT32PUzjP0V0izxDDxFBuApDT3M+152ODc9xQlSCghjOoGZHuN/wCRiYoTCbGa3lXxDXKqqQQWO+rSI+SWaDADMGn+3cYzT5gmSikyofyMGclCQ0lTqpU4JtA5EdmXGMy1bw1YeQKNUTfYlBEGDET2FrDCLNVACwENVJuySAALFQAYZSADqifTHo9MQMdSjEO2PPhPigXMaPLpedKqYVYkhVY87mbGbY1tPjVM+K1cOi0NJIdCg1MSECiZBJltRk6Q2wtjFfAeUJzAfYAQog+Ym0Dr/wAY+oU6xPiU1pOdAIVzAR2IvBJFptOxCgjfEfUsPk/7gs2lrEwf/uOXq1gGzBp06QLUDuDVLBjMLtA3tc9MP62Wdta0vmJJkk6RJALX2HOPzOBeForl6OaoU2fUA7IF/wB3SJC+IBIsLwRYDa+NVUqBFIhZOksUUASI2HL/AJ6nC84B00dh/WHlOwJO0zFOg+S8MLUNRixqOWAANgpgfhBFuZ27Y11Nw6hl+UiR19/2wjzVJargloG3b/nDXIoqDQu24/XAMwI1XJSS0Iorb2/TGQ+KMwaw1IQaVMwN5YmAWAi4kgTy98anMVxdZMBgp7kiYHa4n+TkOM5KVC07nVL+ZgBOwsbQbTa047FjsguauaiAmjFGXybVkqimGJVCxKsLBTckbsvIx1xoeBZyhRpoazq9W7otNS5EjcsPKXK7LNvXbG5Q1QdesoGkEQAWBEQFHLlyEQBEDGm+HODpV89QEU1MaZgubGCd9ItMRMjvilwiDSDHalRdNxrU49VqkHL5c1VmCS0Ae9lkX5x3x6UzTXilTv8AKL/WVN/Ro274ZtVCgBYVQICqIAHQAbYilz5sL1AbyQv6EDq0a7LY0wf+1o9bnlvtyxQHZB/vAwxguBKzOzQJH0I2vh1TrWJF4JX3Wx+jSPbFBPmPffv/AAY5wCIJJ4k8vkkQSFUT/SAPy3x7m8uHWLEdGEj6jzKe9/TAFSt/pxqk+CSARv4ZP4gf6Z3GL6jNMqCZ6SQe9sNVlK1U4ihc+f8AEuA5pqlTRQfSGPNed7MSAwgi4/OcefC2RelnFFZGQ6HgMN/IRY7EX5Y+j5HNBiVPzRzxXmKIYmwgXJ6W3+nPBAHSaEaMniX/ABJwRMxQMgagN49r4+MZzK1MtWIl0IPzCfpaxvHbntj6Vm/iKr4nhh7KVAspVwY/FBOrYSD7b4WfFuQFRlBBYIfMUHmBG/sLbX3jG4tStXgiUYxpH0i3hnF6r0/9xVdNjqWD7xYfQYFbhiMZSosdGlSOx3B9QT3jBJp6DqSGWIImQRyv1GKMxSBMqI+mBcqDJyd5TVyDoSynzRfv2AOCOEOWdlqsWpkEFe429D6YqzGYCqoJMmZ9v3xXSo1KslFaRzCmDPXHBrFmUqxI3jLOZinS0qF8tjtuJ/5nAufz9GpqdaSEkkarzJHzGLMRHPrhjwjLVyrI1GNwSwmAwg2mTgfjvC6FKqqISERAap1AsSSRAEaQ3l2MASJO0rQC7/zDRABdS7gnEzSoapbxR/t0wTClqhJJBOxCL6AkGZgY0GXJFJVao7Vaqa2JNklYWATYC2927RhJTyprBCNAprTkKdfli4Uaai62JksTcyYi0UcQzDZdQ4c+awpqFVAesKJ0j1k8ycC6odhzAaj2iajK6KK6aYkn5mPzN3J/QWxJkqOCTAAEmf1wv+GuIs+WBckuC2pj0kxfnbFOe4wXIp0lLU4OuxlyVIHoFJDdyuJtNsQxk+kaqYxxleGq5tVVjzULfpsWBt6YZZbJLTPzObRePqLb4y2WyNRjqP8At8wQfN7Ec/TGhTiJUBahL9/x/SIPoTPflgxjT7Qa9SdfhbaT4VSGmQG2kc5HOO2EQy1RNVOIOxna/wDN8adaoB7E74H40NQUrvsfTl+v1xuVe3UDxB1GZavk1DS+oAiSUI6d9hjU5SkFoJpmCuoTv5vNc9b/AEjAq5ABAzwTEgHn3I6chO/pu3zVYLTVDEhV3mZgTbrPP16iBXde6EATdxcKfPEeI59aFPWRLE6UUAksx5wPwiZPYemIVM2SyqukSYM7wBMjvaPfFGYc7z8219/1Ii/2x1kUSIIoS/gVEnLLvILzO8moxk9zOJv8wnnbC3gXEmp1ny1Qg6vNTYelx6kDbqD1w3q5eSLQouSbfc9cMrgzSL3hWVy8CW57D9TjxnOyifyxXW4kp5z2EfuDHpOMTxP40rsClNfBGxgy/wD5ECPYA98OUheJ2kmavOMS4UAmrBNtlHVieR/nLCz/AEruQldXamT+Ewk/3AMGP5dsG/CmW8PLI5JLVJdixk3JgfS/qxPPDCi0yDsSfzwxQauYTW0GHD8uVC6KUCwBW3Tnjyrw9QQdOkjmJP1k/fFOcZltHP74vTP2tHof5Y4MFfvMDERTxDhYaSghunI8zHr9cZpkgkRjcsQbrbmVP6YRcUy4ZpZGM80Wf/ITY9+fbYIzCxD5iWvkySzhQ3hiCpPmQTAJAO0Cx73w++HKbopWq2hXkoqyalQgfKvKP1m9jhLxXVSzVU0wwqKQDzlwoV9vwlwYHTG9+EeDsEFSoB41aZMXVZ+Veg/OekYVlVdO8sKoRcGq1BRpipXmkk/Ih1E3/E9ibb6YF48++MjxM0vKtOP9xiGhQIBG+o7R640fxZmVzFZKSAGnRD6iebMQo57DST38pxn+K8MKMjvVDIRcNYrHMQDIO22FrSsFOx9f2i7AYLB+GZumAqlXSdmUhlNjMqRI9ja9sU8Forms69LNgyqsEUEgLBG5U7Qd/wDGKc3UFUg0xB2ECJvuT1jnGNv8PZOFBZVNeoF1NHIDygkdrn2xQzLR9mHkyLo+sspZFKY8OgDcjqSYEbTb0GCaXByLuQO259+Qw4FHw1sbncxc/sO2F1eSSB7nE7XJCYO9BUtJnrI/bEaeUW7DUfWMFU8n+JuQuT/PTAvFc5oRYgSSBfzEqASPoTt0ONUahxBCsZGtVCgg37A3wPQ4grXa8HmN/b9DthFRJJP8+5wXl6Wq255cv5b74sXpRp3lC4rEY5vPhvlJ7yAcDszsfN5p37/XFdMdBgunWAgRuQJ6EneOkwPz54acGMeIxcQO0D/0R1apIjl/NsRGShiwsTv/AA+2NUadGtwyroRlzCEqWAIZahAdT/2wwEbcsYT4V4ycwjJU/wCokXA+YGRPYg78rg4HEEbxHP0+nxt/xCqnC9RDbEbHpeRhlXqOyqGuQN+vc94xJW5Yk/TDDiUxXxrUDNNtJA3IifaLYVnggZvU88PZ2viab/ljPiSb8YG0hS1oiIbaF0x6W/TEaeaYYnmmkx0xWHgERv1j+dcaMYqCca3xLa+aJ+ZSD6YDZrz13xepkie3XFddRNojAvgVoBwqZM1p25GPSL/kcemsDuYPPAM6SSOe/wCmPKdcicAcRizjIh/AuA1nFWqahFBQWU/1sF+UDkNQu0dheY3hFNKTM/lVacHsIPbpH1GAeNZ1KNJUjTTQAR2Fvf8AX3wp4xxqsEqirTUUNLadILNVNlAW9pDqOdyT6QYz8j6R4+2/mU4xcyHDlNSrmAlVWGqBJ0nSq2ZZ63t25YuyNN6hdFZS4WRcksF3AMC8XA9cLKHBa7eEqKEawZm2sLWvynueeNBV4UlOoXLL4qDrG46bC3M43MULauZmU4mGoc+frFOXdvG0sFCqusiw9JJ5SevLY43HAFQr4iEFWkLEwALESReIiRa2MRxGnTr6VemWAOqYvblPIdcb7h+XC0KaQF0qJjYTeLdzthfbYIG8l29SeaPTc88V5alsDtz/AJ+uJuQAWaFG5LWAHcnYYxnxH8XwwpZQ6ivzEoSHJsFWd4N+hMb4coZ+JqoWO00PGOKgEUqf/UafDWL7fOw5Acpj88ZXMF0VaTVNZEkn1t72AEnfGhyXD/8AT0S1Q6q7rNVyZM76Qeg+/pAGOzDk1AwvJ0n7n9PtivAm8avoRll7YMyM609RgGi3LrgmjU0sGHJp+hxW3BEco4Mto7XxekQDqVbwxaYUQb2uZEgd8VZuloLQDpBsYJtuJtuQceVl0UahcHSwAA/ESWGy7zGo4TlYFOeZRhQhxtFPxDxmvQdqNNyiFQTUj5wb6rMZJ6E7jlhH8E55UrMh3q2DHsSQI/uk89wMN+K8ODjpGxOx9twP2nF3wz8OlUFdaesk6YPzD+5JsbxK7jkTtibHkRE/N5dmwvkejG+VVjr3I1GAF27W63PoRi1mYAko8Dcim8fUDFme/wD87r5tKuQCwm02Mgjynnfrh9QdaQJWqhDT5qgGkATMGbmOeAbrGHAmDoV9zLV80F+Zaogx/wBKpy6eXYflinKcdokjzwB/UrL33ZYxrOK8WpGm/h1MuzLEhmADSoJveDv9MUZCjlnptUNOhJGnxKLKBeD1mYiYvjl6tiN1gnpFHmIxmKbkaKiNqBIhgZElZgHaVP3xANIMciR9P+Y9cV8Y4OHqakQaSoRStYBuWkbA2FypufUXBTheapNo102No8UwGtsKnlJgddQ3xSnUKeYh+lPiNgVg9eQ7Ebz1nE/BGkGZJ5dvrhQvE9BPiU2GwXSysDqEyXUbWNokyLbwzrIFXU3iQBG6ajyIClATfkMN+QeIn4iORKKo7C2/8P8ANsUFT0nEK61GqDQCAYIUkTpa4kRKwN5M2MnBZzuhRTpjxArMSxdlWTAIXSJIEbn7XGN17bQdAveDfFvF6tdgoBWmRqVtw8xEdheJ3mbbBvwHjFFstTy2ZLeWSjzEEH5SRzG4BsRHbC7heXFOl4VZw9CddKrHyMdwQflBm4PSeuFnGVKsUcwV80SCSDaR/UI59sec2Dt0jb1/OAVZdxxDanEqyMFQqoG5ABnlqn3jEEoq+qpJYkkEmf1wDkGZaIqi7XamYUgXUaIPO87b7YJyyDLoTWYrUaoNStsB17m/LpGJsmM1sd5FkTyI44JwgVGBNgnmYzFhyPYgX7A9MH8W+MKFJioDVag/CiyNUgQTaTebWgRvEhUM8hSnRak2qrUUmdtP4OczJBPpjO8Z4U5zTqIhmBWTyYSI6gC0/wBp6YLElAF5unSo1S/jvxEMzQbU0SJC3CggzBifSTgD4N4PVOcotVpMKYmrJWxKqdJvz1lT7YHzGRpjVfV5ZkTB7ESOfecar4XzpeqF1sw8FvLeBDJsNhacUo4TZfMYHCihGvxBV8hvj5/XqaHpvJC6/N0EgjUeQ3I9+19t8QsfDPfGTRNSEdRzxV0+9zsUYI2DspLEBIWLs8nbqW/CBfbeeeFGXlKngmSbKDvLAAHSealpibjY7rhlXfSPDUyJ8x5MwtbqoG3ueeHN3cSpRpJuMGzKEeVyCogsRJZSYJHMLqb18y46nRDuKKk6gSZNMQWgHXq1WUFoHfUb8kdTMCm8kM2oaVVd5mbdOR1Gw0g9MbDh1IuKsCCPKXYQGAGyDcKx1S5/qgdRF1I+MS/pDrNmA5rgQILa3qp+HSAoLCZbVsycgOccxbGTrfF1TLO9IIShiVL7HeQCpAm2w5Y0T8Xaq7UFUyqSRT23AhbEi5uf8YwPxRQ0Zg22AsRzm4jcj88JwLqOl5XnYqupTvNnwbixzSrWFOXptpZZ1l0Cghj5RrYEmRGxkXBlvUzFBwrNlaFRgdxTAIg7yu0bbcxj578J8VCVCreXUZUi2k9ANgDH8tjb5cSSTaowuTOyKd/YWI955VHCo8bSD5mPJ3hB8BRIQLdpFVvKJ6ELZd41aQOojHmfyK1VValHSBdTp8i8/KacoJgE3OAy/uAJkSYBj/GJcPBVS2qJJKjoCbAR9egJPbBfHXmL+X6TynQekJpFGQGdtBnrKiCenlG+HmX4o9Rd1FQCWV3EXNgRBE/3AH9cAUyaghEG9yBA9TbSD3t748fLsCLpI5a0taOuOdQ36pysV/TDPFZqoH+0rbD/AKov3gKAVI6dgRhTmshloDVqFORc1KVEoFNm88VTAIM6gCpBmTNz6csR5aZIG4dQQBz1bCOpBi2Pc+aTMw1w+ppANRRGsnQSiiRMxaFLMRMsGSU0ntj1yWO6AZ0xqTS2hgCrU1NRQoC6A3mkq24MgHeJjFVOnT0AkI4uAyVWpKY6L5hzje0XAwx4rVmgXUgEAodJkLMATqpgwBcGIGtu2FFDi7jzI0FgAxKrr8pKgM0CTz7asGisR6+8B2Red/tEXDuKBKjAPIIt5rW67z64to5lc2dCtpYXQsPKYN4j+Xxu8nQpoAEVFB5BQPsBjP8AxBwh1dPBhabC+kAQZJPSAZnCk6gHap5+PqSBR4iZRAFP5WRlgATJMDY3MkEGbTyAxLOVqawi0leqbSRJmbT37YNzFDxwoBXxlEUyAJqXFrRN4808pxrfhz4cTKDWxD1m3ePltcL95bn2xjgA3OzpVH3F3AMi9nrppqASAfmEyAf7bWg3w74vwU18sfDgVgkK3UEAsk8g0RP7nF6IC1hBY+bva32w0yciPWBH0n+frhWMXJhvPmeU+G2IHjWgRoXfUeZPXtthjw+lRomKenUJEyC0m0STfYWHTbD34wy4VlrHUQx0imCQpcSZIG+09LdTjF5yrUWrSYsutqiW1CQNQ5Db3+mElWL1cyiTUN42zFbnCmlSZoISJmWkBZ6iSPeJv9n2doa1JAnla84zWWYrblO3Q/ofS+LujJI2j8BFUYyrOFkCGeIL9LR5DyJFte5v1kq1d1HlDkC2lo1D0a8+/wBcF1JqT4bNrj5GBcAAyYIOoRJMEczJOLcjlmcxqohoO9UAW5eYBp7QcWBlUd20rKsx7dxPMgFqEsh8wENJusnYjkSem+N38Q56kKJ0Ef7YkXi4HMentjOVKVOhVoioEcBgzgEE6gTJnpTBBvES3XAPxkq1Q1R3dEpIiNoWzsfOEn5Z80E3v1xB1B+Vh6l/Tp8IJPP85D/0r4qv+trtVFqwABkiGBLAdwRNvTDP/wBQ+BiurNTWaiKGkARF5S3QCbnnjIHM06PiVKCsiAqEBJ1AjymWEjVqMzf9MfSuEcdTN5Za0hHBph4uAS6LUGnkNJm3IjC8ysjjIojMRUgqTc+FUQNS6p0yNUbxN47xj7HQ4NSCL4dRyHpr5iwMBgHs+xMhQefLnjP/ABP8LLTqvU0A06lwASCgOzCJ1A+ljjN/6/M5emyUquqgG5BWVSb/AIl8rdYjfvihrzKChqJXThanFzeZ3hdKkWBzBoxIAZtRnTq2YTBmQR33jFmW8GARW1yYllBUWM2WPNIiDb1x82yXxHWpuGLFhMxtE76SLrjWZb4toVbVhciAxGiov/7B5Wjo8jGjFkA/VBbLivZY/r1YU+J4ugWDDQ1MctlUhYPt3xTopzbVcWOpQPWQNrb4ooVmHmy7+IoBM051KLEiooO21xqBgm22OoZilWGlh4WqStSmBoBmDqSwI6lSDtvglBH5/iLaiNhX9v3l7VlJFNZCMRCiwk287bsfYdABgGpmdTs+2p3IHQFjH0WBiGbrHLVYcq2g6gVaRM23AIMgECL2jUMQ4Vw41elOiJJqN5Rv5tKmC0E7wFBsSMOGkdx4iW1HbzDsvmAtMgqStU3ibBCPMBsTOrfphZmHGU8njFSSzQlE1YBYwD5hovLaTeWbYRhjn86kBaLKCDuWbYeVblQOrED6tJwtymf8MFdCONRNydzuRBG8TOBCs29QyVXa/v6mwp0DuLjtuMT/ANIKg8NrhresiD/O2FdKvmaRII1CdyJnv5b/AFw6y+ZKjWQAwuOVxa2PJxJ3WJ5SiztEH/p/wdqKvWrSW1MlIH8KqdLP6sZE9Af6saHMVLEt0sJHv7xJwLlajmnES4nc2Y7zabXxjctnsy2bBzClSjFSsHSAZU6eWxm29jfDXb5CT6hsS5sz6Dws6tM7gH9vyw2yb2IG839J7d+Xc4QfDeZGoK3pfpv+eHmXpnU+4GqfsAfvInGYW2i1gnxXl3bLMtOoabgyregOr6gkTj4i1d9assm4O3MGbxj7F8SVWq66dGSf+nIiF/qJMwoF59IFzjP8N+FKdEDxD4rARaVQegmT6n6YI5VWy0MOF5mYPFGGZelJ8J6Ygif6Swj1JjbY32wNSTSNtz/B9II7Y2Of4Vl41ikAwWAQSABERExYWxlctmFBKMAUJvG4vuD1EnedyOeKekyKf0cCNxsrbCWClSIEswbroED/AOUjrInfbBZqqtzUeqw+UNqKjofMZIm+mBsL7gjV8uABpN+c85jSVI8rLvJse2+PVy0avEDKwWFBtJJFr32GLGqrlKg3Qh/DXqCoiavKCQ9MfjAXzEMIkzp8pm17wcDcT4j5fBdoWlUGokgeI+/iwIiTMD0E2gmZbMrRpydT6iQRcEahDEmZBK2AsT5ieWA8+mt2rUxKapnmkzZhyNjtbvyxOEtrPH+ZU2TSlDn8/DBMwtPRTRjWZaikKYEFQzTEPNmBFgNxtIxZ8O54ZWsH8ErTDBpKySQIBYlgEEMYgW1XxOhmlVAjiaanUCtihMSw6i11O8cjBxZTy7M0LDT0Ig7CLkXvEb4aVHDRAc8rPrCZrLZxAVIJ0xB3B6Eb/ocYT4u+DhTZXosEBEEv8s7gRuBvPIb23wn4QjqXVG0gAEki9Mq6mRO97aTtPQRgirxY1NTlmUhSSupim02G4vGw9p+aMdOyPaGULmUqA+8V5b4OqVCzrl9aat0gj5RNoGzg7RZt5wJn/h1aJ/3cvUSTAnWAPQkwR97Ya8Pz1dKGgZghmIsrLEk3sdoFgdowdl/iitYValSoux85BjnEeX7T0I3xQPl+hiW+K/ImWy3BKLHyeIHny6GluvltMxI25ThjQ4D4jEValcsFHkpvrqkTBJA1ACAbsb9MaHNcRrI1mNdKbHzfiBBi43FhzEXMWx5xDOJmU1DMNR/CyEHw7j8WiCoJFmOoemMLOfH3G8IBQOftAMtwTLUdNmzDr8tN3V3UkkFdCMFjnp1MSSfKtzhbxPjj1HKkEJMKqKVUBbAFTe3eY2GJcU4aaDrqKsSIlQYMCfQEWtM+cHHpza1LVpnYVVHnH/dt4g9b9G5Yai/xcxbv/DxAhUBviD1tufri/O5J6YDmGpsIWos6GvEXHlYbaWg+owDOHggycgifRK2YfMa6dJzTVG01GjzE9FAMAf3G/bHVFGXpEszsvrJN+cxNx/Jx7jsfPE92jxJ0UFqiLKfEzNVK0UEsV0mpMAbfhO95w7zHw1mKpD1syqkwIpp6j5iR+WOx2DcBB2x+asZpYP8A6RspVGn5ZCnU+piSY1fIsb7c8as55hRRlA8Wo/hqxmAYLEkDoAYjcxMb47HYPEeT9JNfcTAMvladJSlNSBJJvdidyzGSzHqTiivUH9I+rfvjsdjz87G7iHJuBZhdfkAAm3OP1xhuIUDTqEd8djsX/wCmnzG4TvJ5fMwCCAw6Haeoggj2N+eCRxaoF0ofDWNkkfcksD6HHuOx7ekHcywMRxK0b/Yf/wDKn3Wr+2PMhm9Dc9LCGg3vzH9wNx9NiceY7GVYP54m3VGEU8n4tV6TMQ3nFlXSSoIO0QOfP729rZJknVBtyPX1H2x2OwosVah6EcFBUk+zDaXFG+VoclCNTIhMlQy3InSCVmSZg4X5nONBkkuRDMY2j5VtYRzETJHr2OxyAXCybLAtWPC2+Ox2KJLDuJORVLCxaHtuPEUOfu2PM7mm1ioCdTICT9j6glSfpj3HYWBxG+52VzKlXVlN1B8pAukkGIImJUmJgnAlWoG2UKByFz7nmf5GOx2CCgGCWJkKWbemfIxHKxsR0I2I7G2BKjSSbDnYAC/QCwHYY7HY2hBu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7832" name="Picture 8" descr="http://static.framar.bg/snimki/botanika/eleuther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073" y="1083702"/>
            <a:ext cx="1900814" cy="22857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5755004" y="3282841"/>
            <a:ext cx="3398146" cy="1031051"/>
          </a:xfrm>
          <a:prstGeom prst="rect">
            <a:avLst/>
          </a:prstGeom>
          <a:noFill/>
        </p:spPr>
        <p:txBody>
          <a:bodyPr wrap="square" rtlCol="0">
            <a:spAutoFit/>
          </a:bodyPr>
          <a:lstStyle/>
          <a:p>
            <a:pPr algn="ctr">
              <a:spcAft>
                <a:spcPts val="600"/>
              </a:spcAft>
            </a:pPr>
            <a:r>
              <a:rPr lang="pt-BR" sz="1700" b="1" i="1" dirty="0" err="1" smtClean="0"/>
              <a:t>Rhodiola</a:t>
            </a:r>
            <a:r>
              <a:rPr lang="pt-BR" sz="1700" b="1" i="1" dirty="0" smtClean="0"/>
              <a:t> </a:t>
            </a:r>
            <a:r>
              <a:rPr lang="pt-BR" sz="1700" b="1" i="1" dirty="0" err="1" smtClean="0"/>
              <a:t>rosea</a:t>
            </a:r>
            <a:endParaRPr lang="pt-BR" sz="1700" b="1" i="1" dirty="0" smtClean="0"/>
          </a:p>
          <a:p>
            <a:pPr algn="ctr">
              <a:spcAft>
                <a:spcPts val="600"/>
              </a:spcAft>
            </a:pPr>
            <a:r>
              <a:rPr lang="es-ES" sz="1700" b="1" dirty="0" smtClean="0"/>
              <a:t>“raíz</a:t>
            </a:r>
            <a:r>
              <a:rPr lang="es-ES" sz="1700" b="1" dirty="0"/>
              <a:t> del </a:t>
            </a:r>
            <a:r>
              <a:rPr lang="es-ES" sz="1700" b="1" dirty="0" smtClean="0"/>
              <a:t>Ártico”</a:t>
            </a:r>
            <a:r>
              <a:rPr lang="es-ES" sz="1700" b="1" dirty="0"/>
              <a:t> </a:t>
            </a:r>
            <a:r>
              <a:rPr lang="es-ES" sz="1700" b="1" dirty="0" smtClean="0"/>
              <a:t>o</a:t>
            </a:r>
            <a:r>
              <a:rPr lang="es-ES" sz="1700" b="1" dirty="0"/>
              <a:t>  </a:t>
            </a:r>
            <a:r>
              <a:rPr lang="es-ES" sz="1700" b="1" dirty="0" smtClean="0"/>
              <a:t>“raíz</a:t>
            </a:r>
            <a:r>
              <a:rPr lang="es-ES" sz="1700" b="1" dirty="0"/>
              <a:t> de </a:t>
            </a:r>
            <a:r>
              <a:rPr lang="es-ES" sz="1700" b="1" dirty="0" smtClean="0"/>
              <a:t>oro”</a:t>
            </a:r>
            <a:endParaRPr lang="pt-BR" sz="1700" b="1" i="1" dirty="0" smtClean="0"/>
          </a:p>
          <a:p>
            <a:pPr algn="ctr">
              <a:spcAft>
                <a:spcPts val="600"/>
              </a:spcAft>
            </a:pPr>
            <a:endParaRPr lang="pt-BR" sz="1700" dirty="0"/>
          </a:p>
        </p:txBody>
      </p:sp>
      <p:pic>
        <p:nvPicPr>
          <p:cNvPr id="77836" name="Picture 12" descr="http://www.casapia.com/midietetica/images/informaciones/rhodiola/rhodiola-rosea-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0155" y="1202220"/>
            <a:ext cx="2544880" cy="2099526"/>
          </a:xfrm>
          <a:prstGeom prst="rect">
            <a:avLst/>
          </a:prstGeom>
          <a:noFill/>
          <a:extLst>
            <a:ext uri="{909E8E84-426E-40DD-AFC4-6F175D3DCCD1}">
              <a14:hiddenFill xmlns:a14="http://schemas.microsoft.com/office/drawing/2010/main">
                <a:solidFill>
                  <a:srgbClr val="FFFFFF"/>
                </a:solidFill>
              </a14:hiddenFill>
            </a:ext>
          </a:extLst>
        </p:spPr>
      </p:pic>
      <p:pic>
        <p:nvPicPr>
          <p:cNvPr id="77838" name="Picture 14" descr="http://erboristeriadurga.it/wp-content/uploads/2014/06/Schisandra-Chinensi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1395" y="4171161"/>
            <a:ext cx="2429723" cy="1822292"/>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5591474" y="6313394"/>
            <a:ext cx="2508507" cy="353943"/>
          </a:xfrm>
          <a:prstGeom prst="rect">
            <a:avLst/>
          </a:prstGeom>
        </p:spPr>
        <p:txBody>
          <a:bodyPr wrap="none">
            <a:spAutoFit/>
          </a:bodyPr>
          <a:lstStyle/>
          <a:p>
            <a:pPr algn="ctr"/>
            <a:r>
              <a:rPr lang="en-US" sz="1700" b="1" dirty="0" smtClean="0"/>
              <a:t>“</a:t>
            </a:r>
            <a:r>
              <a:rPr lang="en-US" sz="1700" b="1" dirty="0" err="1" smtClean="0"/>
              <a:t>gomishi</a:t>
            </a:r>
            <a:r>
              <a:rPr lang="en-US" sz="1700" b="1" dirty="0" smtClean="0"/>
              <a:t>”, “</a:t>
            </a:r>
            <a:r>
              <a:rPr lang="en-US" sz="1700" b="1" dirty="0" err="1" smtClean="0"/>
              <a:t>hokugomishi</a:t>
            </a:r>
            <a:r>
              <a:rPr lang="en-US" sz="1700" b="1" dirty="0" smtClean="0"/>
              <a:t>”</a:t>
            </a:r>
            <a:endParaRPr lang="pt-BR" sz="1700" b="1" dirty="0"/>
          </a:p>
        </p:txBody>
      </p:sp>
      <p:sp>
        <p:nvSpPr>
          <p:cNvPr id="9" name="Retângulo 8"/>
          <p:cNvSpPr/>
          <p:nvPr/>
        </p:nvSpPr>
        <p:spPr>
          <a:xfrm>
            <a:off x="5841651" y="5979635"/>
            <a:ext cx="2090637" cy="353943"/>
          </a:xfrm>
          <a:prstGeom prst="rect">
            <a:avLst/>
          </a:prstGeom>
        </p:spPr>
        <p:txBody>
          <a:bodyPr wrap="none">
            <a:spAutoFit/>
          </a:bodyPr>
          <a:lstStyle/>
          <a:p>
            <a:pPr algn="ctr"/>
            <a:r>
              <a:rPr lang="en-US" sz="1700" b="1" i="1" dirty="0" err="1"/>
              <a:t>Schisandra</a:t>
            </a:r>
            <a:r>
              <a:rPr lang="en-US" sz="1700" b="1" i="1" dirty="0"/>
              <a:t> </a:t>
            </a:r>
            <a:r>
              <a:rPr lang="en-US" sz="1700" b="1" i="1" dirty="0" err="1"/>
              <a:t>chinensis</a:t>
            </a:r>
            <a:r>
              <a:rPr lang="en-US" sz="1700" b="1" i="1" dirty="0"/>
              <a:t> </a:t>
            </a:r>
            <a:endParaRPr lang="pt-BR" sz="1700" b="1" dirty="0"/>
          </a:p>
        </p:txBody>
      </p:sp>
      <p:sp>
        <p:nvSpPr>
          <p:cNvPr id="10" name="Retângulo 9"/>
          <p:cNvSpPr/>
          <p:nvPr/>
        </p:nvSpPr>
        <p:spPr>
          <a:xfrm>
            <a:off x="1281410" y="5949428"/>
            <a:ext cx="2035173" cy="353943"/>
          </a:xfrm>
          <a:prstGeom prst="rect">
            <a:avLst/>
          </a:prstGeom>
        </p:spPr>
        <p:txBody>
          <a:bodyPr wrap="none">
            <a:spAutoFit/>
          </a:bodyPr>
          <a:lstStyle/>
          <a:p>
            <a:r>
              <a:rPr lang="en-US" sz="1700" b="1" i="1" dirty="0" err="1"/>
              <a:t>Withania</a:t>
            </a:r>
            <a:r>
              <a:rPr lang="en-US" sz="1700" b="1" i="1" dirty="0"/>
              <a:t> </a:t>
            </a:r>
            <a:r>
              <a:rPr lang="en-US" sz="1700" b="1" i="1" dirty="0" err="1"/>
              <a:t>somnifera</a:t>
            </a:r>
            <a:r>
              <a:rPr lang="en-US" sz="1700" b="1" i="1" dirty="0"/>
              <a:t> </a:t>
            </a:r>
            <a:endParaRPr lang="pt-BR" sz="1700" b="1" dirty="0"/>
          </a:p>
        </p:txBody>
      </p:sp>
      <p:sp>
        <p:nvSpPr>
          <p:cNvPr id="11" name="Retângulo 10"/>
          <p:cNvSpPr/>
          <p:nvPr/>
        </p:nvSpPr>
        <p:spPr>
          <a:xfrm>
            <a:off x="1500544" y="6263769"/>
            <a:ext cx="1491562" cy="353943"/>
          </a:xfrm>
          <a:prstGeom prst="rect">
            <a:avLst/>
          </a:prstGeom>
        </p:spPr>
        <p:txBody>
          <a:bodyPr wrap="none">
            <a:spAutoFit/>
          </a:bodyPr>
          <a:lstStyle/>
          <a:p>
            <a:r>
              <a:rPr lang="en-US" sz="1700" b="1" dirty="0" smtClean="0"/>
              <a:t>“</a:t>
            </a:r>
            <a:r>
              <a:rPr lang="en-US" sz="1700" b="1" dirty="0" err="1" smtClean="0"/>
              <a:t>ashwaganda</a:t>
            </a:r>
            <a:r>
              <a:rPr lang="en-US" sz="1700" b="1" dirty="0" smtClean="0"/>
              <a:t>”</a:t>
            </a:r>
            <a:endParaRPr lang="pt-BR" sz="1700" b="1" dirty="0"/>
          </a:p>
        </p:txBody>
      </p:sp>
      <p:pic>
        <p:nvPicPr>
          <p:cNvPr id="77842" name="Picture 18" descr="http://www.mondoliberonline.it/site/wp-content/uploads/ashwagandh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1407" y="4215829"/>
            <a:ext cx="2505753" cy="174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979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o explicativo em seta para a esquerda e para a direita 6"/>
          <p:cNvSpPr/>
          <p:nvPr/>
        </p:nvSpPr>
        <p:spPr>
          <a:xfrm>
            <a:off x="3295768" y="5010642"/>
            <a:ext cx="2650577" cy="1423782"/>
          </a:xfrm>
          <a:prstGeom prst="leftRightArrowCallout">
            <a:avLst>
              <a:gd name="adj1" fmla="val 18867"/>
              <a:gd name="adj2" fmla="val 18677"/>
              <a:gd name="adj3" fmla="val 18592"/>
              <a:gd name="adj4" fmla="val 69492"/>
            </a:avLst>
          </a:prstGeom>
          <a:solidFill>
            <a:schemeClr val="bg2"/>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p:cNvSpPr txBox="1"/>
          <p:nvPr/>
        </p:nvSpPr>
        <p:spPr>
          <a:xfrm>
            <a:off x="268964" y="3636439"/>
            <a:ext cx="3858764" cy="523220"/>
          </a:xfrm>
          <a:prstGeom prst="rect">
            <a:avLst/>
          </a:prstGeom>
          <a:noFill/>
        </p:spPr>
        <p:txBody>
          <a:bodyPr wrap="square" rtlCol="0">
            <a:spAutoFit/>
          </a:bodyPr>
          <a:lstStyle/>
          <a:p>
            <a:pPr algn="ctr"/>
            <a:r>
              <a:rPr lang="pt-BR" sz="2800" b="1" dirty="0" smtClean="0">
                <a:solidFill>
                  <a:srgbClr val="C00000"/>
                </a:solidFill>
                <a:latin typeface="Comic Sans MS" pitchFamily="66" charset="0"/>
              </a:rPr>
              <a:t>Medicina Tradicional</a:t>
            </a:r>
            <a:endParaRPr lang="pt-BR" sz="2800" b="1" dirty="0">
              <a:solidFill>
                <a:srgbClr val="C00000"/>
              </a:solidFill>
              <a:latin typeface="Comic Sans MS" pitchFamily="66" charset="0"/>
            </a:endParaRPr>
          </a:p>
        </p:txBody>
      </p:sp>
      <p:sp>
        <p:nvSpPr>
          <p:cNvPr id="22" name="Retângulo de cantos arredondados 21"/>
          <p:cNvSpPr/>
          <p:nvPr/>
        </p:nvSpPr>
        <p:spPr>
          <a:xfrm>
            <a:off x="588022" y="985720"/>
            <a:ext cx="3359510" cy="1513402"/>
          </a:xfrm>
          <a:prstGeom prst="roundRect">
            <a:avLst/>
          </a:prstGeom>
          <a:solidFill>
            <a:schemeClr val="bg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b="1" dirty="0" smtClean="0">
                <a:solidFill>
                  <a:srgbClr val="C00000"/>
                </a:solidFill>
              </a:rPr>
              <a:t>Plantas Tónicas, Restaurativas y Estimulantes</a:t>
            </a:r>
            <a:endParaRPr lang="pt-BR" sz="3200" b="1" dirty="0">
              <a:solidFill>
                <a:srgbClr val="C00000"/>
              </a:solidFill>
            </a:endParaRPr>
          </a:p>
        </p:txBody>
      </p:sp>
      <p:sp>
        <p:nvSpPr>
          <p:cNvPr id="23" name="Retângulo de cantos arredondados 22"/>
          <p:cNvSpPr/>
          <p:nvPr/>
        </p:nvSpPr>
        <p:spPr>
          <a:xfrm>
            <a:off x="5143754" y="1029242"/>
            <a:ext cx="3728255" cy="1374344"/>
          </a:xfrm>
          <a:prstGeom prst="roundRect">
            <a:avLst/>
          </a:prstGeom>
          <a:solidFill>
            <a:schemeClr val="bg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800" b="1" dirty="0" err="1" smtClean="0">
                <a:solidFill>
                  <a:srgbClr val="C00000"/>
                </a:solidFill>
              </a:rPr>
              <a:t>Fitoterapéuticos</a:t>
            </a:r>
            <a:r>
              <a:rPr lang="pt-BR" sz="3800" b="1" dirty="0" smtClean="0">
                <a:solidFill>
                  <a:srgbClr val="C00000"/>
                </a:solidFill>
              </a:rPr>
              <a:t> </a:t>
            </a:r>
            <a:r>
              <a:rPr lang="pt-BR" sz="3800" b="1" dirty="0" err="1" smtClean="0">
                <a:solidFill>
                  <a:srgbClr val="C00000"/>
                </a:solidFill>
              </a:rPr>
              <a:t>adaptógenos</a:t>
            </a:r>
            <a:endParaRPr lang="pt-BR" sz="3800" b="1" dirty="0">
              <a:solidFill>
                <a:srgbClr val="C00000"/>
              </a:solidFill>
            </a:endParaRPr>
          </a:p>
        </p:txBody>
      </p:sp>
      <p:sp>
        <p:nvSpPr>
          <p:cNvPr id="24" name="Seta para a direita listrada 23"/>
          <p:cNvSpPr/>
          <p:nvPr/>
        </p:nvSpPr>
        <p:spPr>
          <a:xfrm rot="16200000">
            <a:off x="1836959" y="2804533"/>
            <a:ext cx="736228" cy="458115"/>
          </a:xfrm>
          <a:prstGeom prst="stripedRightArrow">
            <a:avLst/>
          </a:prstGeom>
          <a:solidFill>
            <a:schemeClr val="accent3">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5256216" y="3655657"/>
            <a:ext cx="3580453" cy="523220"/>
          </a:xfrm>
          <a:prstGeom prst="rect">
            <a:avLst/>
          </a:prstGeom>
          <a:noFill/>
        </p:spPr>
        <p:txBody>
          <a:bodyPr wrap="square" rtlCol="0">
            <a:spAutoFit/>
          </a:bodyPr>
          <a:lstStyle>
            <a:defPPr>
              <a:defRPr lang="en-US"/>
            </a:defPPr>
            <a:lvl1pPr algn="ctr">
              <a:defRPr sz="2800" b="1">
                <a:solidFill>
                  <a:srgbClr val="C00000"/>
                </a:solidFill>
                <a:latin typeface="Comic Sans MS" pitchFamily="66" charset="0"/>
              </a:defRPr>
            </a:lvl1pPr>
          </a:lstStyle>
          <a:p>
            <a:r>
              <a:rPr lang="pt-BR" dirty="0" smtClean="0"/>
              <a:t>Medicina Moderna</a:t>
            </a:r>
            <a:endParaRPr lang="pt-BR" dirty="0"/>
          </a:p>
        </p:txBody>
      </p:sp>
      <p:sp>
        <p:nvSpPr>
          <p:cNvPr id="26" name="Seta para a direita listrada 25"/>
          <p:cNvSpPr/>
          <p:nvPr/>
        </p:nvSpPr>
        <p:spPr>
          <a:xfrm>
            <a:off x="4127728" y="1514652"/>
            <a:ext cx="817921" cy="458115"/>
          </a:xfrm>
          <a:prstGeom prst="stripedRightArrow">
            <a:avLst/>
          </a:prstGeom>
          <a:solidFill>
            <a:schemeClr val="accent2">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116966" y="5351569"/>
            <a:ext cx="2178802" cy="954107"/>
          </a:xfrm>
          <a:prstGeom prst="rect">
            <a:avLst/>
          </a:prstGeom>
        </p:spPr>
        <p:txBody>
          <a:bodyPr wrap="none">
            <a:spAutoFit/>
          </a:bodyPr>
          <a:lstStyle/>
          <a:p>
            <a:pPr algn="ctr"/>
            <a:r>
              <a:rPr lang="en-US" sz="2800" b="1" dirty="0">
                <a:solidFill>
                  <a:srgbClr val="C00000"/>
                </a:solidFill>
                <a:latin typeface="Comic Sans MS" pitchFamily="66" charset="0"/>
              </a:rPr>
              <a:t>Concepción </a:t>
            </a:r>
            <a:endParaRPr lang="en-US" sz="2800" b="1" dirty="0" smtClean="0">
              <a:solidFill>
                <a:srgbClr val="C00000"/>
              </a:solidFill>
              <a:latin typeface="Comic Sans MS" pitchFamily="66" charset="0"/>
            </a:endParaRPr>
          </a:p>
          <a:p>
            <a:pPr algn="ctr"/>
            <a:r>
              <a:rPr lang="en-US" sz="2800" b="1" dirty="0" err="1" smtClean="0">
                <a:solidFill>
                  <a:srgbClr val="C00000"/>
                </a:solidFill>
                <a:latin typeface="Comic Sans MS" pitchFamily="66" charset="0"/>
              </a:rPr>
              <a:t>holística</a:t>
            </a:r>
            <a:endParaRPr lang="en-US" sz="2800" b="1" dirty="0">
              <a:solidFill>
                <a:srgbClr val="C00000"/>
              </a:solidFill>
              <a:latin typeface="Comic Sans MS" pitchFamily="66" charset="0"/>
            </a:endParaRPr>
          </a:p>
        </p:txBody>
      </p:sp>
      <p:sp>
        <p:nvSpPr>
          <p:cNvPr id="29" name="Retângulo 28"/>
          <p:cNvSpPr/>
          <p:nvPr/>
        </p:nvSpPr>
        <p:spPr>
          <a:xfrm>
            <a:off x="5820936" y="5366250"/>
            <a:ext cx="2467440" cy="954107"/>
          </a:xfrm>
          <a:prstGeom prst="rect">
            <a:avLst/>
          </a:prstGeom>
        </p:spPr>
        <p:txBody>
          <a:bodyPr wrap="square">
            <a:spAutoFit/>
          </a:bodyPr>
          <a:lstStyle/>
          <a:p>
            <a:pPr algn="ctr"/>
            <a:r>
              <a:rPr lang="en-US" sz="2800" b="1" dirty="0" smtClean="0">
                <a:solidFill>
                  <a:srgbClr val="C00000"/>
                </a:solidFill>
                <a:latin typeface="Comic Sans MS" pitchFamily="66" charset="0"/>
              </a:rPr>
              <a:t>Concepción </a:t>
            </a:r>
          </a:p>
          <a:p>
            <a:pPr algn="ctr"/>
            <a:r>
              <a:rPr lang="en-US" sz="2800" b="1" dirty="0" err="1" smtClean="0">
                <a:solidFill>
                  <a:srgbClr val="C00000"/>
                </a:solidFill>
                <a:latin typeface="Comic Sans MS" pitchFamily="66" charset="0"/>
              </a:rPr>
              <a:t>Científica</a:t>
            </a:r>
            <a:endParaRPr lang="en-US" sz="2800" b="1" dirty="0">
              <a:solidFill>
                <a:srgbClr val="C00000"/>
              </a:solidFill>
              <a:latin typeface="Comic Sans MS" pitchFamily="66" charset="0"/>
            </a:endParaRPr>
          </a:p>
        </p:txBody>
      </p:sp>
      <p:sp>
        <p:nvSpPr>
          <p:cNvPr id="31" name="Seta para a direita listrada 30"/>
          <p:cNvSpPr/>
          <p:nvPr/>
        </p:nvSpPr>
        <p:spPr>
          <a:xfrm rot="16200000">
            <a:off x="6688110" y="2798998"/>
            <a:ext cx="725155" cy="458115"/>
          </a:xfrm>
          <a:prstGeom prst="stripedRightArrow">
            <a:avLst/>
          </a:prstGeom>
          <a:solidFill>
            <a:schemeClr val="accent3">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Seta para a direita listrada 31"/>
          <p:cNvSpPr/>
          <p:nvPr/>
        </p:nvSpPr>
        <p:spPr>
          <a:xfrm rot="5400000">
            <a:off x="6637385" y="4537211"/>
            <a:ext cx="826607" cy="458115"/>
          </a:xfrm>
          <a:prstGeom prst="stripedRightArrow">
            <a:avLst/>
          </a:prstGeom>
          <a:solidFill>
            <a:schemeClr val="accent3">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listrada 32"/>
          <p:cNvSpPr/>
          <p:nvPr/>
        </p:nvSpPr>
        <p:spPr>
          <a:xfrm rot="5400000">
            <a:off x="1776831" y="4522274"/>
            <a:ext cx="826610" cy="487988"/>
          </a:xfrm>
          <a:prstGeom prst="stripedRightArrow">
            <a:avLst/>
          </a:prstGeom>
          <a:solidFill>
            <a:schemeClr val="accent3">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822123" y="4988501"/>
            <a:ext cx="1527050" cy="384721"/>
          </a:xfrm>
          <a:prstGeom prst="rect">
            <a:avLst/>
          </a:prstGeom>
          <a:noFill/>
        </p:spPr>
        <p:txBody>
          <a:bodyPr wrap="square" rtlCol="0">
            <a:spAutoFit/>
          </a:bodyPr>
          <a:lstStyle/>
          <a:p>
            <a:pPr algn="ctr"/>
            <a:r>
              <a:rPr lang="pt-BR" sz="1900" b="1" dirty="0" smtClean="0">
                <a:solidFill>
                  <a:schemeClr val="bg2">
                    <a:lumMod val="25000"/>
                  </a:schemeClr>
                </a:solidFill>
                <a:latin typeface="Comic Sans MS" pitchFamily="66" charset="0"/>
              </a:rPr>
              <a:t>SALUD</a:t>
            </a:r>
            <a:endParaRPr lang="pt-BR" sz="1900" b="1" dirty="0">
              <a:solidFill>
                <a:schemeClr val="bg2">
                  <a:lumMod val="25000"/>
                </a:schemeClr>
              </a:solidFill>
              <a:latin typeface="Comic Sans MS" pitchFamily="66" charset="0"/>
            </a:endParaRPr>
          </a:p>
        </p:txBody>
      </p:sp>
      <p:sp>
        <p:nvSpPr>
          <p:cNvPr id="17" name="CaixaDeTexto 16"/>
          <p:cNvSpPr txBox="1"/>
          <p:nvPr/>
        </p:nvSpPr>
        <p:spPr>
          <a:xfrm>
            <a:off x="3642123" y="5972971"/>
            <a:ext cx="1998812" cy="384721"/>
          </a:xfrm>
          <a:prstGeom prst="rect">
            <a:avLst/>
          </a:prstGeom>
          <a:noFill/>
        </p:spPr>
        <p:txBody>
          <a:bodyPr wrap="square" rtlCol="0">
            <a:spAutoFit/>
          </a:bodyPr>
          <a:lstStyle/>
          <a:p>
            <a:pPr algn="ctr"/>
            <a:r>
              <a:rPr lang="pt-BR" sz="1900" b="1" dirty="0" smtClean="0">
                <a:solidFill>
                  <a:schemeClr val="bg2">
                    <a:lumMod val="25000"/>
                  </a:schemeClr>
                </a:solidFill>
                <a:latin typeface="Comic Sans MS" pitchFamily="66" charset="0"/>
              </a:rPr>
              <a:t>ENFERMEDAD</a:t>
            </a:r>
            <a:endParaRPr lang="pt-BR" sz="1900" b="1" dirty="0">
              <a:solidFill>
                <a:schemeClr val="bg2">
                  <a:lumMod val="25000"/>
                </a:schemeClr>
              </a:solidFill>
              <a:latin typeface="Comic Sans MS" pitchFamily="66" charset="0"/>
            </a:endParaRPr>
          </a:p>
        </p:txBody>
      </p:sp>
      <p:sp>
        <p:nvSpPr>
          <p:cNvPr id="35" name="Multiplicar 34"/>
          <p:cNvSpPr/>
          <p:nvPr/>
        </p:nvSpPr>
        <p:spPr>
          <a:xfrm>
            <a:off x="4310111" y="5425237"/>
            <a:ext cx="610820" cy="472509"/>
          </a:xfrm>
          <a:prstGeom prst="mathMultiply">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de cantos arredondados 17"/>
          <p:cNvSpPr/>
          <p:nvPr/>
        </p:nvSpPr>
        <p:spPr>
          <a:xfrm>
            <a:off x="601670" y="1001640"/>
            <a:ext cx="3359510" cy="1513402"/>
          </a:xfrm>
          <a:prstGeom prst="roundRect">
            <a:avLst/>
          </a:prstGeom>
          <a:solidFill>
            <a:schemeClr val="bg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700" b="1" dirty="0" smtClean="0">
                <a:solidFill>
                  <a:srgbClr val="C00000"/>
                </a:solidFill>
                <a:latin typeface="Times New Roman" pitchFamily="18" charset="0"/>
                <a:ea typeface="Verdana" pitchFamily="34" charset="0"/>
                <a:cs typeface="Times New Roman" pitchFamily="18" charset="0"/>
              </a:rPr>
              <a:t>?</a:t>
            </a:r>
            <a:endParaRPr lang="pt-BR" sz="8700" b="1" dirty="0">
              <a:solidFill>
                <a:srgbClr val="C00000"/>
              </a:solidFill>
              <a:latin typeface="Times New Roman" pitchFamily="18" charset="0"/>
              <a:ea typeface="Verdana" pitchFamily="34" charset="0"/>
              <a:cs typeface="Times New Roman" pitchFamily="18" charset="0"/>
            </a:endParaRPr>
          </a:p>
        </p:txBody>
      </p:sp>
    </p:spTree>
    <p:extLst>
      <p:ext uri="{BB962C8B-B14F-4D97-AF65-F5344CB8AC3E}">
        <p14:creationId xmlns:p14="http://schemas.microsoft.com/office/powerpoint/2010/main" val="339270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29" grpId="0"/>
      <p:bldP spid="32" grpId="0" animBg="1"/>
      <p:bldP spid="33" grpId="0" animBg="1"/>
      <p:bldP spid="5" grpId="0"/>
      <p:bldP spid="17" grpId="0"/>
      <p:bldP spid="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19984</TotalTime>
  <Words>3120</Words>
  <Application>Microsoft Office PowerPoint</Application>
  <PresentationFormat>Apresentação na tela (4:3)</PresentationFormat>
  <Paragraphs>364</Paragraphs>
  <Slides>42</Slides>
  <Notes>39</Notes>
  <HiddenSlides>0</HiddenSlides>
  <MMClips>0</MMClips>
  <ScaleCrop>false</ScaleCrop>
  <HeadingPairs>
    <vt:vector size="6" baseType="variant">
      <vt:variant>
        <vt:lpstr>Tema</vt:lpstr>
      </vt:variant>
      <vt:variant>
        <vt:i4>1</vt:i4>
      </vt:variant>
      <vt:variant>
        <vt:lpstr>Servidores OLE incorporados</vt:lpstr>
      </vt:variant>
      <vt:variant>
        <vt:i4>1</vt:i4>
      </vt:variant>
      <vt:variant>
        <vt:lpstr>Títulos de slides</vt:lpstr>
      </vt:variant>
      <vt:variant>
        <vt:i4>42</vt:i4>
      </vt:variant>
    </vt:vector>
  </HeadingPairs>
  <TitlesOfParts>
    <vt:vector size="44" baseType="lpstr">
      <vt:lpstr>Office Theme</vt:lpstr>
      <vt:lpstr>Foto do Photo Editor</vt:lpstr>
      <vt:lpstr>Apresentação do PowerPoint</vt:lpstr>
      <vt:lpstr>ADAPTÓGENO</vt:lpstr>
      <vt:lpstr>ADAPTÓGENOS</vt:lpstr>
      <vt:lpstr>ADAPTÓGENOS</vt:lpstr>
      <vt:lpstr>HANS SELYE  -  endocrinólogo austriaco  -  1936</vt:lpstr>
      <vt:lpstr> Síndrome General de Adaptación propuesta por Selye (1950)</vt:lpstr>
      <vt:lpstr>Apresentação do PowerPoint</vt:lpstr>
      <vt:lpstr>FITOTERAPÉUTICOS ADAPTÓGENOS</vt:lpstr>
      <vt:lpstr>Apresentação do PowerPoint</vt:lpstr>
      <vt:lpstr>Apresentação do PowerPoint</vt:lpstr>
      <vt:lpstr>Apresentação do PowerPoint</vt:lpstr>
      <vt:lpstr>Apresentação do PowerPoint</vt:lpstr>
      <vt:lpstr>Apresentação do PowerPoint</vt:lpstr>
      <vt:lpstr>Las enfermedades pueden ser entendidas como "clasificaciones culturales de las adversidades"  (Lieban, 1977) </vt:lpstr>
      <vt:lpstr>Apresentação do PowerPoint</vt:lpstr>
      <vt:lpstr> La Debilidad y La Fatiga</vt:lpstr>
      <vt:lpstr>Apresentação do PowerPoint</vt:lpstr>
      <vt:lpstr>Tesis doctoral Danilo R. Oliveira 2006-2009</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Ampelozizyphus amazonicus</vt:lpstr>
      <vt:lpstr>Ampelozizyphus amazonicus</vt:lpstr>
      <vt:lpstr>Apresentação do PowerPoint</vt:lpstr>
      <vt:lpstr>Apresentação do PowerPoint</vt:lpstr>
      <vt:lpstr>Apresentação do PowerPoint</vt:lpstr>
      <vt:lpstr>Apresentação do PowerPoint</vt:lpstr>
      <vt:lpstr>¿QUÉ PLANTAS COLOMBIANAS QUE SERÁN LOS FUTUROS ADAPTÓGENOS?</vt:lpstr>
      <vt:lpstr>Apresentação do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Danilo</cp:lastModifiedBy>
  <cp:revision>275</cp:revision>
  <cp:lastPrinted>2015-11-10T11:57:41Z</cp:lastPrinted>
  <dcterms:created xsi:type="dcterms:W3CDTF">2013-08-21T19:17:07Z</dcterms:created>
  <dcterms:modified xsi:type="dcterms:W3CDTF">2015-11-15T12:25:34Z</dcterms:modified>
</cp:coreProperties>
</file>